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0" r:id="rId1"/>
  </p:sldMasterIdLst>
  <p:notesMasterIdLst>
    <p:notesMasterId r:id="rId38"/>
  </p:notesMasterIdLst>
  <p:sldIdLst>
    <p:sldId id="256" r:id="rId2"/>
    <p:sldId id="258" r:id="rId3"/>
    <p:sldId id="259" r:id="rId4"/>
    <p:sldId id="257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75" r:id="rId13"/>
    <p:sldId id="276" r:id="rId14"/>
    <p:sldId id="267" r:id="rId15"/>
    <p:sldId id="280" r:id="rId16"/>
    <p:sldId id="268" r:id="rId17"/>
    <p:sldId id="274" r:id="rId18"/>
    <p:sldId id="269" r:id="rId19"/>
    <p:sldId id="270" r:id="rId20"/>
    <p:sldId id="271" r:id="rId21"/>
    <p:sldId id="277" r:id="rId22"/>
    <p:sldId id="278" r:id="rId23"/>
    <p:sldId id="272" r:id="rId24"/>
    <p:sldId id="279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73" r:id="rId3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94686"/>
  </p:normalViewPr>
  <p:slideViewPr>
    <p:cSldViewPr snapToGrid="0" snapToObjects="1" showGuides="1">
      <p:cViewPr varScale="1">
        <p:scale>
          <a:sx n="93" d="100"/>
          <a:sy n="93" d="100"/>
        </p:scale>
        <p:origin x="784" y="192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notesMaster" Target="notesMasters/notesMaster1.xml"/><Relationship Id="rId39" Type="http://schemas.openxmlformats.org/officeDocument/2006/relationships/presProps" Target="presProps.xml"/><Relationship Id="rId40" Type="http://schemas.openxmlformats.org/officeDocument/2006/relationships/viewProps" Target="viewProps.xml"/><Relationship Id="rId41" Type="http://schemas.openxmlformats.org/officeDocument/2006/relationships/theme" Target="theme/theme1.xml"/><Relationship Id="rId4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4094C7-FAA7-5E4D-8FFA-0693E4210397}" type="datetimeFigureOut">
              <a:rPr kumimoji="1" lang="ko-KR" altLang="en-US" smtClean="0"/>
              <a:t>2018. 2. 11.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4BF421-61F2-EE40-B554-F07E184352E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379749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BF421-61F2-EE40-B554-F07E184352EE}" type="slidenum">
              <a:rPr kumimoji="1" lang="ko-KR" altLang="en-US" smtClean="0"/>
              <a:t>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424581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BF421-61F2-EE40-B554-F07E184352EE}" type="slidenum">
              <a:rPr kumimoji="1" lang="ko-KR" altLang="en-US" smtClean="0"/>
              <a:t>16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45437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E510C-A318-8641-9D82-A6ABCD79BA99}" type="datetimeFigureOut">
              <a:rPr kumimoji="1" lang="ko-KR" altLang="en-US" smtClean="0"/>
              <a:t>2018. 2. 11.</a:t>
            </a:fld>
            <a:endParaRPr kumimoji="1"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9398A-0494-B94A-BD3B-ABC8FBFB93E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편집하려면 클릭</a:t>
            </a:r>
          </a:p>
          <a:p>
            <a:pPr lvl="1"/>
            <a:r>
              <a:rPr lang="ko-KR" altLang="en-US" smtClean="0"/>
              <a:t>두 번째 수준</a:t>
            </a:r>
          </a:p>
          <a:p>
            <a:pPr lvl="2"/>
            <a:r>
              <a:rPr lang="ko-KR" altLang="en-US" smtClean="0"/>
              <a:t>세 번째 수준</a:t>
            </a:r>
          </a:p>
          <a:p>
            <a:pPr lvl="3"/>
            <a:r>
              <a:rPr lang="ko-KR" altLang="en-US" smtClean="0"/>
              <a:t>네 번째 수준</a:t>
            </a:r>
          </a:p>
          <a:p>
            <a:pPr lvl="4"/>
            <a:r>
              <a:rPr lang="ko-KR" altLang="en-US" smtClean="0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E510C-A318-8641-9D82-A6ABCD79BA99}" type="datetimeFigureOut">
              <a:rPr kumimoji="1" lang="ko-KR" altLang="en-US" smtClean="0"/>
              <a:t>2018. 2. 11.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9398A-0494-B94A-BD3B-ABC8FBFB93E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편집하려면 클릭</a:t>
            </a:r>
          </a:p>
          <a:p>
            <a:pPr lvl="1"/>
            <a:r>
              <a:rPr lang="ko-KR" altLang="en-US" smtClean="0"/>
              <a:t>두 번째 수준</a:t>
            </a:r>
          </a:p>
          <a:p>
            <a:pPr lvl="2"/>
            <a:r>
              <a:rPr lang="ko-KR" altLang="en-US" smtClean="0"/>
              <a:t>세 번째 수준</a:t>
            </a:r>
          </a:p>
          <a:p>
            <a:pPr lvl="3"/>
            <a:r>
              <a:rPr lang="ko-KR" altLang="en-US" smtClean="0"/>
              <a:t>네 번째 수준</a:t>
            </a:r>
          </a:p>
          <a:p>
            <a:pPr lvl="4"/>
            <a:r>
              <a:rPr lang="ko-KR" altLang="en-US" smtClean="0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E510C-A318-8641-9D82-A6ABCD79BA99}" type="datetimeFigureOut">
              <a:rPr kumimoji="1" lang="ko-KR" altLang="en-US" smtClean="0"/>
              <a:t>2018. 2. 11.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9398A-0494-B94A-BD3B-ABC8FBFB93E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편집하려면 클릭</a:t>
            </a:r>
          </a:p>
          <a:p>
            <a:pPr lvl="1"/>
            <a:r>
              <a:rPr lang="ko-KR" altLang="en-US" smtClean="0"/>
              <a:t>두 번째 수준</a:t>
            </a:r>
          </a:p>
          <a:p>
            <a:pPr lvl="2"/>
            <a:r>
              <a:rPr lang="ko-KR" altLang="en-US" smtClean="0"/>
              <a:t>세 번째 수준</a:t>
            </a:r>
          </a:p>
          <a:p>
            <a:pPr lvl="3"/>
            <a:r>
              <a:rPr lang="ko-KR" altLang="en-US" smtClean="0"/>
              <a:t>네 번째 수준</a:t>
            </a:r>
          </a:p>
          <a:p>
            <a:pPr lvl="4"/>
            <a:r>
              <a:rPr lang="ko-KR" altLang="en-US" smtClean="0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E510C-A318-8641-9D82-A6ABCD79BA99}" type="datetimeFigureOut">
              <a:rPr kumimoji="1" lang="ko-KR" altLang="en-US" smtClean="0"/>
              <a:t>2018. 2. 11.</a:t>
            </a:fld>
            <a:endParaRPr kumimoji="1"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9398A-0494-B94A-BD3B-ABC8FBFB93E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편집하려면 클릭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E510C-A318-8641-9D82-A6ABCD79BA99}" type="datetimeFigureOut">
              <a:rPr kumimoji="1" lang="ko-KR" altLang="en-US" smtClean="0"/>
              <a:t>2018. 2. 11.</a:t>
            </a:fld>
            <a:endParaRPr kumimoji="1"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9398A-0494-B94A-BD3B-ABC8FBFB93E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편집하려면 클릭</a:t>
            </a:r>
          </a:p>
          <a:p>
            <a:pPr lvl="1"/>
            <a:r>
              <a:rPr lang="ko-KR" altLang="en-US" smtClean="0"/>
              <a:t>두 번째 수준</a:t>
            </a:r>
          </a:p>
          <a:p>
            <a:pPr lvl="2"/>
            <a:r>
              <a:rPr lang="ko-KR" altLang="en-US" smtClean="0"/>
              <a:t>세 번째 수준</a:t>
            </a:r>
          </a:p>
          <a:p>
            <a:pPr lvl="3"/>
            <a:r>
              <a:rPr lang="ko-KR" altLang="en-US" smtClean="0"/>
              <a:t>네 번째 수준</a:t>
            </a:r>
          </a:p>
          <a:p>
            <a:pPr lvl="4"/>
            <a:r>
              <a:rPr lang="ko-KR" altLang="en-US" smtClean="0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편집하려면 클릭</a:t>
            </a:r>
          </a:p>
          <a:p>
            <a:pPr lvl="1"/>
            <a:r>
              <a:rPr lang="ko-KR" altLang="en-US" smtClean="0"/>
              <a:t>두 번째 수준</a:t>
            </a:r>
          </a:p>
          <a:p>
            <a:pPr lvl="2"/>
            <a:r>
              <a:rPr lang="ko-KR" altLang="en-US" smtClean="0"/>
              <a:t>세 번째 수준</a:t>
            </a:r>
          </a:p>
          <a:p>
            <a:pPr lvl="3"/>
            <a:r>
              <a:rPr lang="ko-KR" altLang="en-US" smtClean="0"/>
              <a:t>네 번째 수준</a:t>
            </a:r>
          </a:p>
          <a:p>
            <a:pPr lvl="4"/>
            <a:r>
              <a:rPr lang="ko-KR" altLang="en-US" smtClean="0"/>
              <a:t>다섯 번째 수준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E510C-A318-8641-9D82-A6ABCD79BA99}" type="datetimeFigureOut">
              <a:rPr kumimoji="1" lang="ko-KR" altLang="en-US" smtClean="0"/>
              <a:t>2018. 2. 11.</a:t>
            </a:fld>
            <a:endParaRPr kumimoji="1" lang="ko-KR" alt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9398A-0494-B94A-BD3B-ABC8FBFB93E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편집하려면 클릭</a:t>
            </a:r>
          </a:p>
          <a:p>
            <a:pPr lvl="1"/>
            <a:r>
              <a:rPr lang="ko-KR" altLang="en-US" smtClean="0"/>
              <a:t>두 번째 수준</a:t>
            </a:r>
          </a:p>
          <a:p>
            <a:pPr lvl="2"/>
            <a:r>
              <a:rPr lang="ko-KR" altLang="en-US" smtClean="0"/>
              <a:t>세 번째 수준</a:t>
            </a:r>
          </a:p>
          <a:p>
            <a:pPr lvl="3"/>
            <a:r>
              <a:rPr lang="ko-KR" altLang="en-US" smtClean="0"/>
              <a:t>네 번째 수준</a:t>
            </a:r>
          </a:p>
          <a:p>
            <a:pPr lvl="4"/>
            <a:r>
              <a:rPr lang="ko-KR" altLang="en-US" smtClean="0"/>
              <a:t>다섯 번째 수준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ko-KR" altLang="en-US" smtClean="0"/>
              <a:t>마스터 텍스트 스타일을 편집하려면 클릭</a:t>
            </a:r>
          </a:p>
          <a:p>
            <a:pPr lvl="1"/>
            <a:r>
              <a:rPr lang="ko-KR" altLang="en-US" smtClean="0"/>
              <a:t>두 번째 수준</a:t>
            </a:r>
          </a:p>
          <a:p>
            <a:pPr lvl="2"/>
            <a:r>
              <a:rPr lang="ko-KR" altLang="en-US" smtClean="0"/>
              <a:t>세 번째 수준</a:t>
            </a:r>
          </a:p>
          <a:p>
            <a:pPr lvl="3"/>
            <a:r>
              <a:rPr lang="ko-KR" altLang="en-US" smtClean="0"/>
              <a:t>네 번째 수준</a:t>
            </a:r>
          </a:p>
          <a:p>
            <a:pPr lvl="4"/>
            <a:r>
              <a:rPr lang="ko-KR" altLang="en-US" smtClean="0"/>
              <a:t>다섯 번째 수준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편집하려면 클릭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E510C-A318-8641-9D82-A6ABCD79BA99}" type="datetimeFigureOut">
              <a:rPr kumimoji="1" lang="ko-KR" altLang="en-US" smtClean="0"/>
              <a:t>2018. 2. 11.</a:t>
            </a:fld>
            <a:endParaRPr kumimoji="1"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9398A-0494-B94A-BD3B-ABC8FBFB93E6}" type="slidenum">
              <a:rPr kumimoji="1" lang="ko-KR" altLang="en-US" smtClean="0"/>
              <a:t>‹#›</a:t>
            </a:fld>
            <a:endParaRPr kumimoji="1" lang="ko-KR" alt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E510C-A318-8641-9D82-A6ABCD79BA99}" type="datetimeFigureOut">
              <a:rPr kumimoji="1" lang="ko-KR" altLang="en-US" smtClean="0"/>
              <a:t>2018. 2. 11.</a:t>
            </a:fld>
            <a:endParaRPr kumimoji="1"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9398A-0494-B94A-BD3B-ABC8FBFB93E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E510C-A318-8641-9D82-A6ABCD79BA99}" type="datetimeFigureOut">
              <a:rPr kumimoji="1" lang="ko-KR" altLang="en-US" smtClean="0"/>
              <a:t>2018. 2. 11.</a:t>
            </a:fld>
            <a:endParaRPr kumimoji="1"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9398A-0494-B94A-BD3B-ABC8FBFB93E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편집하려면 클릭</a:t>
            </a:r>
          </a:p>
          <a:p>
            <a:pPr lvl="1"/>
            <a:r>
              <a:rPr lang="ko-KR" altLang="en-US" smtClean="0"/>
              <a:t>두 번째 수준</a:t>
            </a:r>
          </a:p>
          <a:p>
            <a:pPr lvl="2"/>
            <a:r>
              <a:rPr lang="ko-KR" altLang="en-US" smtClean="0"/>
              <a:t>세 번째 수준</a:t>
            </a:r>
          </a:p>
          <a:p>
            <a:pPr lvl="3"/>
            <a:r>
              <a:rPr lang="ko-KR" altLang="en-US" smtClean="0"/>
              <a:t>네 번째 수준</a:t>
            </a:r>
          </a:p>
          <a:p>
            <a:pPr lvl="4"/>
            <a:r>
              <a:rPr lang="ko-KR" altLang="en-US" smtClean="0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E510C-A318-8641-9D82-A6ABCD79BA99}" type="datetimeFigureOut">
              <a:rPr kumimoji="1" lang="ko-KR" altLang="en-US" smtClean="0"/>
              <a:t>2018. 2. 11.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67503" cy="320040"/>
          </a:xfrm>
        </p:spPr>
        <p:txBody>
          <a:bodyPr/>
          <a:lstStyle>
            <a:lvl1pPr>
              <a:defRPr>
                <a:solidFill>
                  <a:srgbClr val="FFFFFF">
                    <a:alpha val="69804"/>
                  </a:srgb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9398A-0494-B94A-BD3B-ABC8FBFB93E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개체 틀로 끌거나 아이콘을 클릭하여 추가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90000"/>
                  </a:srgbClr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4B8E510C-A318-8641-9D82-A6ABCD79BA99}" type="datetimeFigureOut">
              <a:rPr kumimoji="1" lang="ko-KR" altLang="en-US" smtClean="0"/>
              <a:t>2018. 2. 11.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8523" y="6236208"/>
            <a:ext cx="5103729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9398A-0494-B94A-BD3B-ABC8FBFB93E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chemeClr val="bg1"/>
          </a:solidFill>
          <a:ln w="317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4B8E510C-A318-8641-9D82-A6ABCD79BA99}" type="datetimeFigureOut">
              <a:rPr kumimoji="1" lang="ko-KR" altLang="en-US" smtClean="0"/>
              <a:t>2018. 2. 11.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9819398A-0494-B94A-BD3B-ABC8FBFB93E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996158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ctr" defTabSz="914400" rtl="0" eaLnBrk="1" latinLnBrk="1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1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1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1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1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1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1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1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1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hyperlink" Target="https://goo.gl/jDCUFA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3"/>
          <p:cNvSpPr txBox="1"/>
          <p:nvPr/>
        </p:nvSpPr>
        <p:spPr>
          <a:xfrm>
            <a:off x="2362802" y="2410691"/>
            <a:ext cx="7466403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3600" b="1" dirty="0" smtClean="0"/>
              <a:t>Topic </a:t>
            </a:r>
            <a:r>
              <a:rPr kumimoji="1" lang="en-US" altLang="ko-KR" sz="3600" b="1" dirty="0" smtClean="0"/>
              <a:t>modeling</a:t>
            </a:r>
            <a:r>
              <a:rPr kumimoji="1" lang="ko-KR" altLang="en-US" sz="3000" b="1" dirty="0" smtClean="0"/>
              <a:t> </a:t>
            </a:r>
            <a:r>
              <a:rPr kumimoji="1" lang="en-US" altLang="ko-KR" sz="3000" b="1" dirty="0" smtClean="0"/>
              <a:t> and  </a:t>
            </a:r>
            <a:r>
              <a:rPr kumimoji="1" lang="en-US" altLang="ko-KR" sz="3600" b="1" dirty="0" smtClean="0"/>
              <a:t>Visualization</a:t>
            </a:r>
            <a:endParaRPr kumimoji="1" lang="en-US" altLang="ko-KR" sz="3600" b="1" dirty="0" smtClean="0"/>
          </a:p>
          <a:p>
            <a:pPr algn="ctr"/>
            <a:endParaRPr kumimoji="1" lang="en-US" altLang="ko-KR" sz="2400" dirty="0" smtClean="0"/>
          </a:p>
          <a:p>
            <a:pPr algn="ctr"/>
            <a:endParaRPr kumimoji="1" lang="en-US" altLang="ko-KR" sz="2400" dirty="0"/>
          </a:p>
          <a:p>
            <a:pPr algn="ctr"/>
            <a:r>
              <a:rPr kumimoji="1" lang="en-US" altLang="ko-KR" sz="2400" dirty="0" smtClean="0"/>
              <a:t>Korea University, DAVIAN </a:t>
            </a:r>
            <a:r>
              <a:rPr kumimoji="1" lang="en-US" altLang="ko-KR" sz="2400" dirty="0" smtClean="0"/>
              <a:t>Lab.</a:t>
            </a:r>
            <a:endParaRPr kumimoji="1" lang="en-US" altLang="ko-KR" sz="2400" dirty="0" smtClean="0"/>
          </a:p>
          <a:p>
            <a:pPr algn="ctr"/>
            <a:endParaRPr kumimoji="1" lang="en-US" altLang="ko-KR" sz="2400" dirty="0"/>
          </a:p>
          <a:p>
            <a:pPr algn="ctr"/>
            <a:r>
              <a:rPr kumimoji="1" lang="ko-KR" altLang="en-US" sz="2400" dirty="0" smtClean="0"/>
              <a:t>강경필</a:t>
            </a:r>
            <a:endParaRPr kumimoji="1"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52609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3"/>
          <p:cNvSpPr txBox="1"/>
          <p:nvPr/>
        </p:nvSpPr>
        <p:spPr>
          <a:xfrm>
            <a:off x="180109" y="138545"/>
            <a:ext cx="16087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dirty="0" smtClean="0">
                <a:solidFill>
                  <a:schemeClr val="accent6"/>
                </a:solidFill>
              </a:rPr>
              <a:t>Workflow</a:t>
            </a:r>
            <a:endParaRPr kumimoji="1" lang="ko-KR" altLang="en-US" sz="2400" b="1" dirty="0">
              <a:solidFill>
                <a:schemeClr val="accent6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89" y="2822177"/>
            <a:ext cx="1519755" cy="1435324"/>
          </a:xfrm>
          <a:prstGeom prst="rect">
            <a:avLst/>
          </a:prstGeom>
        </p:spPr>
      </p:pic>
      <p:sp>
        <p:nvSpPr>
          <p:cNvPr id="6" name="원통[C] 5"/>
          <p:cNvSpPr/>
          <p:nvPr/>
        </p:nvSpPr>
        <p:spPr>
          <a:xfrm>
            <a:off x="2527234" y="2935090"/>
            <a:ext cx="1122218" cy="1209498"/>
          </a:xfrm>
          <a:prstGeom prst="can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8" name="직선 화살표 연결선 7"/>
          <p:cNvCxnSpPr>
            <a:stCxn id="5" idx="3"/>
          </p:cNvCxnSpPr>
          <p:nvPr/>
        </p:nvCxnSpPr>
        <p:spPr>
          <a:xfrm>
            <a:off x="1644444" y="3539839"/>
            <a:ext cx="88279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/>
          <p:cNvCxnSpPr>
            <a:stCxn id="6" idx="4"/>
            <a:endCxn id="10" idx="2"/>
          </p:cNvCxnSpPr>
          <p:nvPr/>
        </p:nvCxnSpPr>
        <p:spPr>
          <a:xfrm>
            <a:off x="3649452" y="3539839"/>
            <a:ext cx="850977" cy="692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원통[C] 9"/>
          <p:cNvSpPr/>
          <p:nvPr/>
        </p:nvSpPr>
        <p:spPr>
          <a:xfrm>
            <a:off x="4500429" y="2942017"/>
            <a:ext cx="1122218" cy="1209498"/>
          </a:xfrm>
          <a:prstGeom prst="can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92" t="25664" r="4188" b="32957"/>
          <a:stretch/>
        </p:blipFill>
        <p:spPr>
          <a:xfrm>
            <a:off x="6669401" y="1385024"/>
            <a:ext cx="2218481" cy="1279893"/>
          </a:xfrm>
          <a:prstGeom prst="rect">
            <a:avLst/>
          </a:prstGeom>
        </p:spPr>
      </p:pic>
      <p:cxnSp>
        <p:nvCxnSpPr>
          <p:cNvPr id="15" name="꺾인 연결선[E] 14"/>
          <p:cNvCxnSpPr>
            <a:stCxn id="10" idx="4"/>
            <a:endCxn id="13" idx="1"/>
          </p:cNvCxnSpPr>
          <p:nvPr/>
        </p:nvCxnSpPr>
        <p:spPr>
          <a:xfrm flipV="1">
            <a:off x="5622647" y="2024971"/>
            <a:ext cx="1046754" cy="1521795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3" t="10430" r="81261" b="31103"/>
          <a:stretch/>
        </p:blipFill>
        <p:spPr>
          <a:xfrm>
            <a:off x="9600850" y="714404"/>
            <a:ext cx="1608405" cy="2621134"/>
          </a:xfrm>
          <a:prstGeom prst="rect">
            <a:avLst/>
          </a:prstGeom>
        </p:spPr>
      </p:pic>
      <p:cxnSp>
        <p:nvCxnSpPr>
          <p:cNvPr id="17" name="직선 화살표 연결선 16"/>
          <p:cNvCxnSpPr>
            <a:stCxn id="13" idx="3"/>
            <a:endCxn id="16" idx="1"/>
          </p:cNvCxnSpPr>
          <p:nvPr/>
        </p:nvCxnSpPr>
        <p:spPr>
          <a:xfrm>
            <a:off x="8887882" y="2024971"/>
            <a:ext cx="71296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림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9618" y="4144588"/>
            <a:ext cx="3961445" cy="2222558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1" name="직선 화살표 연결선 20"/>
          <p:cNvCxnSpPr/>
          <p:nvPr/>
        </p:nvCxnSpPr>
        <p:spPr>
          <a:xfrm>
            <a:off x="8276121" y="2664917"/>
            <a:ext cx="611761" cy="145196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꺾인 연결선[E] 30"/>
          <p:cNvCxnSpPr>
            <a:stCxn id="16" idx="2"/>
            <a:endCxn id="20" idx="0"/>
          </p:cNvCxnSpPr>
          <p:nvPr/>
        </p:nvCxnSpPr>
        <p:spPr>
          <a:xfrm rot="5400000">
            <a:off x="9303172" y="3042707"/>
            <a:ext cx="809050" cy="1394712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텍스트 상자 50"/>
          <p:cNvSpPr txBox="1"/>
          <p:nvPr/>
        </p:nvSpPr>
        <p:spPr>
          <a:xfrm>
            <a:off x="654879" y="4336473"/>
            <a:ext cx="2557110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b="1" dirty="0" smtClean="0"/>
              <a:t>Crawling</a:t>
            </a:r>
          </a:p>
          <a:p>
            <a:pPr algn="ctr"/>
            <a:r>
              <a:rPr kumimoji="1" lang="ko-KR" altLang="en-US" sz="1600" dirty="0" smtClean="0"/>
              <a:t>웹페이지에서 데이터 수집</a:t>
            </a:r>
            <a:endParaRPr kumimoji="1" lang="en-US" altLang="ko-KR" sz="1600" dirty="0" smtClean="0"/>
          </a:p>
        </p:txBody>
      </p:sp>
      <p:sp>
        <p:nvSpPr>
          <p:cNvPr id="53" name="텍스트 상자 52"/>
          <p:cNvSpPr txBox="1"/>
          <p:nvPr/>
        </p:nvSpPr>
        <p:spPr>
          <a:xfrm>
            <a:off x="3330328" y="4336473"/>
            <a:ext cx="2261645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b="1" dirty="0" smtClean="0"/>
              <a:t>Data </a:t>
            </a:r>
            <a:r>
              <a:rPr kumimoji="1" lang="en-US" altLang="ko-KR" b="1" dirty="0" smtClean="0"/>
              <a:t>preprocessing</a:t>
            </a:r>
            <a:endParaRPr kumimoji="1" lang="en-US" altLang="ko-KR" sz="1600" dirty="0" smtClean="0"/>
          </a:p>
          <a:p>
            <a:pPr algn="ctr"/>
            <a:r>
              <a:rPr kumimoji="1" lang="en-US" altLang="ko-KR" sz="1600" dirty="0" smtClean="0"/>
              <a:t>parsing,</a:t>
            </a:r>
          </a:p>
          <a:p>
            <a:pPr algn="ctr"/>
            <a:r>
              <a:rPr kumimoji="1" lang="en-US" altLang="ko-KR" sz="1600" dirty="0" smtClean="0"/>
              <a:t>stemming, lemmatizing</a:t>
            </a:r>
          </a:p>
          <a:p>
            <a:pPr algn="ctr"/>
            <a:r>
              <a:rPr kumimoji="1" lang="en-US" altLang="ko-KR" sz="1600" dirty="0" smtClean="0"/>
              <a:t>stop-words </a:t>
            </a:r>
            <a:r>
              <a:rPr kumimoji="1" lang="ko-KR" altLang="en-US" sz="1600" dirty="0" smtClean="0"/>
              <a:t>제거</a:t>
            </a:r>
            <a:endParaRPr kumimoji="1" lang="en-US" altLang="ko-KR" sz="1600" dirty="0" smtClean="0"/>
          </a:p>
          <a:p>
            <a:pPr algn="ctr"/>
            <a:r>
              <a:rPr kumimoji="1" lang="en-US" altLang="ko-KR" sz="1600" dirty="0" smtClean="0"/>
              <a:t>word indexing</a:t>
            </a:r>
          </a:p>
          <a:p>
            <a:pPr algn="ctr"/>
            <a:r>
              <a:rPr kumimoji="1" lang="mr-IN" altLang="ko-KR" sz="1600" dirty="0" smtClean="0"/>
              <a:t>…</a:t>
            </a:r>
            <a:endParaRPr kumimoji="1" lang="en-US" altLang="ko-KR" sz="1600" dirty="0"/>
          </a:p>
        </p:txBody>
      </p:sp>
      <p:sp>
        <p:nvSpPr>
          <p:cNvPr id="54" name="텍스트 상자 53"/>
          <p:cNvSpPr txBox="1"/>
          <p:nvPr/>
        </p:nvSpPr>
        <p:spPr>
          <a:xfrm>
            <a:off x="3847111" y="1267801"/>
            <a:ext cx="27210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ko-KR" b="1" dirty="0" smtClean="0"/>
              <a:t>Term document </a:t>
            </a:r>
            <a:r>
              <a:rPr kumimoji="1" lang="en-US" altLang="ko-KR" b="1" dirty="0" smtClean="0"/>
              <a:t>matrix</a:t>
            </a:r>
          </a:p>
          <a:p>
            <a:pPr algn="r"/>
            <a:r>
              <a:rPr kumimoji="1" lang="ko-KR" altLang="en-US" b="1" dirty="0" smtClean="0"/>
              <a:t>구축</a:t>
            </a:r>
            <a:endParaRPr kumimoji="1" lang="ko-KR" altLang="en-US" b="1" dirty="0"/>
          </a:p>
        </p:txBody>
      </p:sp>
      <p:sp>
        <p:nvSpPr>
          <p:cNvPr id="55" name="텍스트 상자 54"/>
          <p:cNvSpPr txBox="1"/>
          <p:nvPr/>
        </p:nvSpPr>
        <p:spPr>
          <a:xfrm>
            <a:off x="7669929" y="442359"/>
            <a:ext cx="18329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b="1" dirty="0" smtClean="0"/>
              <a:t>Topic </a:t>
            </a:r>
            <a:r>
              <a:rPr kumimoji="1" lang="en-US" altLang="ko-KR" b="1" dirty="0" smtClean="0"/>
              <a:t>modeling</a:t>
            </a:r>
          </a:p>
          <a:p>
            <a:pPr algn="ctr"/>
            <a:r>
              <a:rPr kumimoji="1" lang="en-US" altLang="ko-KR" b="1" dirty="0" smtClean="0"/>
              <a:t>(NMF)</a:t>
            </a:r>
            <a:endParaRPr kumimoji="1" lang="ko-KR" altLang="en-US" b="1" dirty="0"/>
          </a:p>
        </p:txBody>
      </p:sp>
      <p:sp>
        <p:nvSpPr>
          <p:cNvPr id="56" name="텍스트 상자 55"/>
          <p:cNvSpPr txBox="1"/>
          <p:nvPr/>
        </p:nvSpPr>
        <p:spPr>
          <a:xfrm>
            <a:off x="8220701" y="6394856"/>
            <a:ext cx="1579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smtClean="0"/>
              <a:t>Visualization</a:t>
            </a:r>
            <a:endParaRPr kumimoji="1" lang="ko-KR" altLang="en-US" b="1" dirty="0"/>
          </a:p>
        </p:txBody>
      </p:sp>
      <p:sp>
        <p:nvSpPr>
          <p:cNvPr id="22" name="텍스트 상자 21"/>
          <p:cNvSpPr txBox="1"/>
          <p:nvPr/>
        </p:nvSpPr>
        <p:spPr>
          <a:xfrm>
            <a:off x="6805174" y="3220722"/>
            <a:ext cx="19415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600" dirty="0" smtClean="0"/>
              <a:t>t-SNE</a:t>
            </a:r>
            <a:r>
              <a:rPr kumimoji="1" lang="ko-KR" altLang="en-US" sz="1600" dirty="0" smtClean="0"/>
              <a:t>를 통해 </a:t>
            </a:r>
            <a:r>
              <a:rPr kumimoji="1" lang="en-US" altLang="ko-KR" sz="1600" dirty="0" smtClean="0"/>
              <a:t/>
            </a:r>
            <a:br>
              <a:rPr kumimoji="1" lang="en-US" altLang="ko-KR" sz="1600" dirty="0" smtClean="0"/>
            </a:br>
            <a:r>
              <a:rPr kumimoji="1" lang="ko-KR" altLang="en-US" sz="1600" dirty="0" smtClean="0"/>
              <a:t>저차원의 벡터 계산</a:t>
            </a:r>
            <a:endParaRPr kumimoji="1" lang="ko-KR" altLang="en-US" sz="1600" dirty="0"/>
          </a:p>
        </p:txBody>
      </p:sp>
      <p:sp>
        <p:nvSpPr>
          <p:cNvPr id="23" name="텍스트 상자 22"/>
          <p:cNvSpPr txBox="1"/>
          <p:nvPr/>
        </p:nvSpPr>
        <p:spPr>
          <a:xfrm>
            <a:off x="10190584" y="3726208"/>
            <a:ext cx="19253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600" dirty="0" smtClean="0"/>
              <a:t>topic keywords </a:t>
            </a:r>
            <a:r>
              <a:rPr kumimoji="1" lang="ko-KR" altLang="en-US" sz="1600" dirty="0" smtClean="0"/>
              <a:t>추출</a:t>
            </a:r>
            <a:endParaRPr kumimoji="1"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493029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3"/>
          <p:cNvSpPr txBox="1"/>
          <p:nvPr/>
        </p:nvSpPr>
        <p:spPr>
          <a:xfrm>
            <a:off x="180109" y="138545"/>
            <a:ext cx="22388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dirty="0" smtClean="0">
                <a:solidFill>
                  <a:schemeClr val="accent6"/>
                </a:solidFill>
              </a:rPr>
              <a:t>Preprocessing</a:t>
            </a:r>
            <a:endParaRPr kumimoji="1" lang="ko-KR" altLang="en-US" sz="2400" b="1" dirty="0">
              <a:solidFill>
                <a:schemeClr val="accent6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39"/>
          <a:stretch/>
        </p:blipFill>
        <p:spPr>
          <a:xfrm>
            <a:off x="104721" y="1274618"/>
            <a:ext cx="11982558" cy="336275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21" y="4900607"/>
            <a:ext cx="5823913" cy="1192697"/>
          </a:xfrm>
          <a:prstGeom prst="rect">
            <a:avLst/>
          </a:prstGeom>
        </p:spPr>
      </p:pic>
      <p:sp>
        <p:nvSpPr>
          <p:cNvPr id="5" name="텍스트 상자 4"/>
          <p:cNvSpPr txBox="1"/>
          <p:nvPr/>
        </p:nvSpPr>
        <p:spPr>
          <a:xfrm>
            <a:off x="7245926" y="2955994"/>
            <a:ext cx="2223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 smtClean="0"/>
              <a:t>의미 없는 </a:t>
            </a:r>
            <a:r>
              <a:rPr kumimoji="1" lang="ko-KR" altLang="en-US" smtClean="0"/>
              <a:t>단어 제거</a:t>
            </a:r>
            <a:endParaRPr kumimoji="1" lang="ko-KR" altLang="en-US" dirty="0"/>
          </a:p>
        </p:txBody>
      </p:sp>
      <p:cxnSp>
        <p:nvCxnSpPr>
          <p:cNvPr id="7" name="직선 화살표 연결선 6"/>
          <p:cNvCxnSpPr/>
          <p:nvPr/>
        </p:nvCxnSpPr>
        <p:spPr>
          <a:xfrm flipH="1" flipV="1">
            <a:off x="7758543" y="2189018"/>
            <a:ext cx="554182" cy="76697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꺾인 연결선[E] 11"/>
          <p:cNvCxnSpPr>
            <a:stCxn id="5" idx="2"/>
            <a:endCxn id="14" idx="5"/>
          </p:cNvCxnSpPr>
          <p:nvPr/>
        </p:nvCxnSpPr>
        <p:spPr>
          <a:xfrm rot="5400000">
            <a:off x="5455267" y="1450270"/>
            <a:ext cx="1027446" cy="4777558"/>
          </a:xfrm>
          <a:prstGeom prst="bentConnector3">
            <a:avLst>
              <a:gd name="adj1" fmla="val 122901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타원 13"/>
          <p:cNvSpPr/>
          <p:nvPr/>
        </p:nvSpPr>
        <p:spPr>
          <a:xfrm>
            <a:off x="3532909" y="4313748"/>
            <a:ext cx="55418" cy="4571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텍스트 상자 16"/>
          <p:cNvSpPr txBox="1"/>
          <p:nvPr/>
        </p:nvSpPr>
        <p:spPr>
          <a:xfrm>
            <a:off x="5968990" y="5908638"/>
            <a:ext cx="1928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 smtClean="0"/>
              <a:t>저빈도 단어 제거</a:t>
            </a:r>
            <a:endParaRPr kumimoji="1" lang="ko-KR" altLang="en-US" dirty="0"/>
          </a:p>
        </p:txBody>
      </p:sp>
      <p:cxnSp>
        <p:nvCxnSpPr>
          <p:cNvPr id="18" name="직선 화살표 연결선 17"/>
          <p:cNvCxnSpPr/>
          <p:nvPr/>
        </p:nvCxnSpPr>
        <p:spPr>
          <a:xfrm flipH="1" flipV="1">
            <a:off x="5313253" y="5496955"/>
            <a:ext cx="782747" cy="36319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텍스트 상자 20"/>
          <p:cNvSpPr txBox="1"/>
          <p:nvPr/>
        </p:nvSpPr>
        <p:spPr>
          <a:xfrm>
            <a:off x="2048148" y="6093304"/>
            <a:ext cx="2980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 smtClean="0"/>
              <a:t>매우 짧은 길이의 문장 제거</a:t>
            </a:r>
            <a:endParaRPr kumimoji="1" lang="ko-KR" altLang="en-US" dirty="0"/>
          </a:p>
        </p:txBody>
      </p:sp>
      <p:cxnSp>
        <p:nvCxnSpPr>
          <p:cNvPr id="22" name="직선 화살표 연결선 21"/>
          <p:cNvCxnSpPr/>
          <p:nvPr/>
        </p:nvCxnSpPr>
        <p:spPr>
          <a:xfrm flipH="1" flipV="1">
            <a:off x="2399630" y="5668625"/>
            <a:ext cx="782747" cy="36319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9117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3"/>
          <p:cNvSpPr txBox="1"/>
          <p:nvPr/>
        </p:nvSpPr>
        <p:spPr>
          <a:xfrm>
            <a:off x="180109" y="138545"/>
            <a:ext cx="22388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dirty="0" smtClean="0">
                <a:solidFill>
                  <a:schemeClr val="accent6"/>
                </a:solidFill>
              </a:rPr>
              <a:t>Preprocessing</a:t>
            </a:r>
            <a:endParaRPr kumimoji="1" lang="ko-KR" altLang="en-US" sz="2400" b="1" dirty="0">
              <a:solidFill>
                <a:schemeClr val="accent6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39"/>
          <a:stretch/>
        </p:blipFill>
        <p:spPr>
          <a:xfrm>
            <a:off x="104721" y="1274618"/>
            <a:ext cx="11982558" cy="336275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21" y="4900607"/>
            <a:ext cx="5823913" cy="1192697"/>
          </a:xfrm>
          <a:prstGeom prst="rect">
            <a:avLst/>
          </a:prstGeom>
        </p:spPr>
      </p:pic>
      <p:cxnSp>
        <p:nvCxnSpPr>
          <p:cNvPr id="5" name="직선 화살표 연결선 4"/>
          <p:cNvCxnSpPr/>
          <p:nvPr/>
        </p:nvCxnSpPr>
        <p:spPr>
          <a:xfrm flipH="1">
            <a:off x="3380509" y="2930471"/>
            <a:ext cx="1025236" cy="31149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텍스트 상자 5"/>
          <p:cNvSpPr txBox="1"/>
          <p:nvPr/>
        </p:nvSpPr>
        <p:spPr>
          <a:xfrm>
            <a:off x="4405745" y="2572506"/>
            <a:ext cx="2621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 smtClean="0"/>
              <a:t>대문자를 소문자로 변경</a:t>
            </a:r>
            <a:endParaRPr kumimoji="1" lang="ko-KR" altLang="en-US" dirty="0"/>
          </a:p>
        </p:txBody>
      </p:sp>
      <p:cxnSp>
        <p:nvCxnSpPr>
          <p:cNvPr id="9" name="직선 화살표 연결선 8"/>
          <p:cNvCxnSpPr/>
          <p:nvPr/>
        </p:nvCxnSpPr>
        <p:spPr>
          <a:xfrm flipH="1">
            <a:off x="4405746" y="3311237"/>
            <a:ext cx="1094509" cy="13537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텍스트 상자 9"/>
          <p:cNvSpPr txBox="1"/>
          <p:nvPr/>
        </p:nvSpPr>
        <p:spPr>
          <a:xfrm>
            <a:off x="5500255" y="3091095"/>
            <a:ext cx="1955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 smtClean="0"/>
              <a:t>본문에서 </a:t>
            </a:r>
            <a:r>
              <a:rPr kumimoji="1" lang="en-US" altLang="ko-KR" dirty="0" err="1" smtClean="0"/>
              <a:t>url</a:t>
            </a:r>
            <a:r>
              <a:rPr kumimoji="1" lang="en-US" altLang="ko-KR" dirty="0" smtClean="0"/>
              <a:t> </a:t>
            </a:r>
            <a:r>
              <a:rPr kumimoji="1" lang="ko-KR" altLang="en-US" dirty="0" smtClean="0"/>
              <a:t>제거</a:t>
            </a:r>
            <a:endParaRPr kumimoji="1" lang="ko-KR" altLang="en-US" dirty="0"/>
          </a:p>
        </p:txBody>
      </p:sp>
      <p:cxnSp>
        <p:nvCxnSpPr>
          <p:cNvPr id="13" name="직선 화살표 연결선 12"/>
          <p:cNvCxnSpPr/>
          <p:nvPr/>
        </p:nvCxnSpPr>
        <p:spPr>
          <a:xfrm flipH="1" flipV="1">
            <a:off x="4621852" y="3723664"/>
            <a:ext cx="1094508" cy="1976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텍스트 상자 14"/>
          <p:cNvSpPr txBox="1"/>
          <p:nvPr/>
        </p:nvSpPr>
        <p:spPr>
          <a:xfrm>
            <a:off x="5702202" y="3548881"/>
            <a:ext cx="35080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 smtClean="0"/>
              <a:t>특수기호 제거</a:t>
            </a:r>
            <a:r>
              <a:rPr kumimoji="1" lang="en-US" altLang="ko-KR" dirty="0" smtClean="0"/>
              <a:t>(regular expression)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4658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3"/>
          <p:cNvSpPr txBox="1"/>
          <p:nvPr/>
        </p:nvSpPr>
        <p:spPr>
          <a:xfrm>
            <a:off x="180109" y="138545"/>
            <a:ext cx="22388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dirty="0" smtClean="0">
                <a:solidFill>
                  <a:schemeClr val="accent6"/>
                </a:solidFill>
              </a:rPr>
              <a:t>Preprocessing</a:t>
            </a:r>
            <a:endParaRPr kumimoji="1" lang="ko-KR" altLang="en-US" sz="2400" b="1" dirty="0">
              <a:solidFill>
                <a:schemeClr val="accent6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39"/>
          <a:stretch/>
        </p:blipFill>
        <p:spPr>
          <a:xfrm>
            <a:off x="104721" y="1274618"/>
            <a:ext cx="11982558" cy="336275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21" y="4900607"/>
            <a:ext cx="5823913" cy="1192697"/>
          </a:xfrm>
          <a:prstGeom prst="rect">
            <a:avLst/>
          </a:prstGeom>
        </p:spPr>
      </p:pic>
      <p:cxnSp>
        <p:nvCxnSpPr>
          <p:cNvPr id="5" name="직선 화살표 연결선 4"/>
          <p:cNvCxnSpPr/>
          <p:nvPr/>
        </p:nvCxnSpPr>
        <p:spPr>
          <a:xfrm flipH="1" flipV="1">
            <a:off x="4621852" y="3973052"/>
            <a:ext cx="1094508" cy="1976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텍스트 상자 5"/>
          <p:cNvSpPr txBox="1"/>
          <p:nvPr/>
        </p:nvSpPr>
        <p:spPr>
          <a:xfrm>
            <a:off x="5702202" y="3798269"/>
            <a:ext cx="3321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smtClean="0"/>
              <a:t>lemmatize; </a:t>
            </a:r>
            <a:r>
              <a:rPr kumimoji="1" lang="ko-KR" altLang="en-US" dirty="0" smtClean="0"/>
              <a:t>복수를 단수로 수정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78944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3"/>
          <p:cNvSpPr txBox="1"/>
          <p:nvPr/>
        </p:nvSpPr>
        <p:spPr>
          <a:xfrm>
            <a:off x="180109" y="138545"/>
            <a:ext cx="35512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dirty="0" smtClean="0">
                <a:solidFill>
                  <a:schemeClr val="accent6"/>
                </a:solidFill>
              </a:rPr>
              <a:t>Term document matrix</a:t>
            </a:r>
            <a:endParaRPr kumimoji="1" lang="ko-KR" altLang="en-US" sz="2400" b="1" dirty="0">
              <a:solidFill>
                <a:schemeClr val="accent6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345" y="1066801"/>
            <a:ext cx="10035309" cy="5090390"/>
          </a:xfrm>
          <a:prstGeom prst="rect">
            <a:avLst/>
          </a:prstGeom>
        </p:spPr>
      </p:pic>
      <p:sp>
        <p:nvSpPr>
          <p:cNvPr id="2" name="텍스트 상자 1"/>
          <p:cNvSpPr txBox="1"/>
          <p:nvPr/>
        </p:nvSpPr>
        <p:spPr>
          <a:xfrm>
            <a:off x="5652655" y="5611090"/>
            <a:ext cx="5359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smtClean="0"/>
              <a:t>* 각 </a:t>
            </a:r>
            <a:r>
              <a:rPr kumimoji="1" lang="ko-KR" altLang="en-US" b="1" dirty="0" smtClean="0"/>
              <a:t>문서에 단어들이 몇번 등장했는지 빈도수 저장</a:t>
            </a:r>
            <a:endParaRPr kumimoji="1"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813765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3"/>
          <p:cNvSpPr txBox="1"/>
          <p:nvPr/>
        </p:nvSpPr>
        <p:spPr>
          <a:xfrm>
            <a:off x="180109" y="138545"/>
            <a:ext cx="35512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dirty="0" smtClean="0">
                <a:solidFill>
                  <a:schemeClr val="accent6"/>
                </a:solidFill>
              </a:rPr>
              <a:t>Term document matrix</a:t>
            </a:r>
            <a:endParaRPr kumimoji="1" lang="ko-KR" altLang="en-US" sz="2400" b="1" dirty="0">
              <a:solidFill>
                <a:schemeClr val="accent6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7018" y="1031220"/>
            <a:ext cx="9337964" cy="3491090"/>
          </a:xfrm>
          <a:prstGeom prst="rect">
            <a:avLst/>
          </a:prstGeom>
        </p:spPr>
      </p:pic>
      <p:sp>
        <p:nvSpPr>
          <p:cNvPr id="2" name="텍스트 상자 1"/>
          <p:cNvSpPr txBox="1"/>
          <p:nvPr/>
        </p:nvSpPr>
        <p:spPr>
          <a:xfrm>
            <a:off x="7121236" y="3818951"/>
            <a:ext cx="34638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ko-KR" altLang="en-US" sz="1500" b="1" dirty="0" smtClean="0"/>
              <a:t>* 각 문서에 단어들이 몇번 등장했는지 빈도수 저장</a:t>
            </a:r>
            <a:endParaRPr kumimoji="1" lang="ko-KR" altLang="en-US" sz="1500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7018" y="4696692"/>
            <a:ext cx="7167985" cy="1853366"/>
          </a:xfrm>
          <a:prstGeom prst="rect">
            <a:avLst/>
          </a:prstGeom>
        </p:spPr>
      </p:pic>
      <p:sp>
        <p:nvSpPr>
          <p:cNvPr id="6" name="텍스트 상자 5"/>
          <p:cNvSpPr txBox="1"/>
          <p:nvPr/>
        </p:nvSpPr>
        <p:spPr>
          <a:xfrm>
            <a:off x="8770525" y="4696692"/>
            <a:ext cx="2228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Sparse matrix </a:t>
            </a:r>
            <a:r>
              <a:rPr kumimoji="1" lang="ko-KR" altLang="en-US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생성</a:t>
            </a:r>
            <a:endParaRPr kumimoji="1" lang="ko-KR" altLang="en-US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" name="텍스트 상자 6"/>
          <p:cNvSpPr txBox="1"/>
          <p:nvPr/>
        </p:nvSpPr>
        <p:spPr>
          <a:xfrm>
            <a:off x="9596072" y="5299212"/>
            <a:ext cx="1402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빈도수 저장</a:t>
            </a:r>
            <a:endParaRPr kumimoji="1" lang="ko-KR" altLang="en-US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텍스트 상자 7"/>
          <p:cNvSpPr txBox="1"/>
          <p:nvPr/>
        </p:nvSpPr>
        <p:spPr>
          <a:xfrm>
            <a:off x="7728381" y="6125306"/>
            <a:ext cx="3270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각 행의 길이를 </a:t>
            </a:r>
            <a:r>
              <a:rPr kumimoji="1" lang="en-US" altLang="ko-KR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1</a:t>
            </a:r>
            <a:r>
              <a:rPr kumimoji="1" lang="ko-KR" altLang="en-US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로 </a:t>
            </a:r>
            <a:r>
              <a:rPr kumimoji="1" lang="en-US" altLang="ko-KR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normalize</a:t>
            </a:r>
            <a:endParaRPr kumimoji="1" lang="ko-KR" altLang="en-US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텍스트 상자 8"/>
              <p:cNvSpPr txBox="1"/>
              <p:nvPr/>
            </p:nvSpPr>
            <p:spPr>
              <a:xfrm>
                <a:off x="6399427" y="5827702"/>
                <a:ext cx="1328954" cy="8381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14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ko-KR" sz="1400" b="0" i="1" smtClean="0">
                              <a:latin typeface="Cambria Math" charset="0"/>
                            </a:rPr>
                            <m:t>|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kumimoji="1" lang="en-US" altLang="ko-KR" sz="14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ko-KR" sz="14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</m:d>
                          <m:r>
                            <a:rPr kumimoji="1" lang="en-US" altLang="ko-KR" sz="1400" b="0" i="1" smtClean="0">
                              <a:latin typeface="Cambria Math" charset="0"/>
                            </a:rPr>
                            <m:t>|</m:t>
                          </m:r>
                        </m:e>
                        <m:sub>
                          <m:r>
                            <a:rPr kumimoji="1" lang="en-US" altLang="ko-KR" sz="14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ko-KR" sz="1400" b="0" i="1" smtClean="0">
                          <a:latin typeface="Cambria Math" charset="0"/>
                        </a:rPr>
                        <m:t>= </m:t>
                      </m:r>
                      <m:rad>
                        <m:radPr>
                          <m:degHide m:val="on"/>
                          <m:ctrlPr>
                            <a:rPr kumimoji="1" lang="en-US" altLang="ko-KR" sz="1400" b="0" i="1" smtClean="0">
                              <a:latin typeface="Cambria Math" charset="0"/>
                            </a:rPr>
                          </m:ctrlPr>
                        </m:radPr>
                        <m:deg/>
                        <m:e>
                          <m:nary>
                            <m:naryPr>
                              <m:chr m:val="∑"/>
                              <m:ctrlPr>
                                <a:rPr kumimoji="1" lang="is-IS" altLang="ko-KR" sz="1400" i="1" smtClean="0"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kumimoji="1" lang="en-US" altLang="ko-KR" sz="1400" i="1"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kumimoji="1" lang="en-US" altLang="ko-KR" sz="1400" i="1">
                                  <a:latin typeface="Cambria Math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kumimoji="1" lang="en-US" altLang="ko-KR" sz="1400" i="1">
                                  <a:latin typeface="Cambria Math" charset="0"/>
                                </a:rPr>
                                <m:t>𝑛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kumimoji="1" lang="en-US" altLang="ko-KR" sz="1400" i="1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kumimoji="1" lang="en-US" altLang="ko-KR" sz="1400" i="1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ko-KR" sz="1400" i="1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kumimoji="1" lang="en-US" altLang="ko-KR" sz="1400" i="1"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nary>
                        </m:e>
                      </m:rad>
                    </m:oMath>
                  </m:oMathPara>
                </a14:m>
                <a:endParaRPr kumimoji="1" lang="ko-KR" altLang="en-US" sz="1400" dirty="0"/>
              </a:p>
            </p:txBody>
          </p:sp>
        </mc:Choice>
        <mc:Fallback>
          <p:sp>
            <p:nvSpPr>
              <p:cNvPr id="9" name="텍스트 상자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9427" y="5827702"/>
                <a:ext cx="1328954" cy="83817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04756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3"/>
          <p:cNvSpPr txBox="1"/>
          <p:nvPr/>
        </p:nvSpPr>
        <p:spPr>
          <a:xfrm>
            <a:off x="180109" y="138545"/>
            <a:ext cx="24484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dirty="0" smtClean="0">
                <a:solidFill>
                  <a:schemeClr val="accent6"/>
                </a:solidFill>
              </a:rPr>
              <a:t>Topic modeling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7055" y="2341420"/>
            <a:ext cx="5529373" cy="206601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7" t="2301" r="2734" b="9313"/>
          <a:stretch/>
        </p:blipFill>
        <p:spPr>
          <a:xfrm>
            <a:off x="-1" y="1676399"/>
            <a:ext cx="6456219" cy="4124191"/>
          </a:xfrm>
          <a:prstGeom prst="rect">
            <a:avLst/>
          </a:prstGeom>
        </p:spPr>
      </p:pic>
      <p:sp>
        <p:nvSpPr>
          <p:cNvPr id="6" name="텍스트 상자 5"/>
          <p:cNvSpPr txBox="1"/>
          <p:nvPr/>
        </p:nvSpPr>
        <p:spPr>
          <a:xfrm>
            <a:off x="7409676" y="4407433"/>
            <a:ext cx="3844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 smtClean="0"/>
              <a:t>Nonnegative matrix factorization</a:t>
            </a:r>
            <a:endParaRPr kumimoji="1"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526990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3"/>
          <p:cNvSpPr txBox="1"/>
          <p:nvPr/>
        </p:nvSpPr>
        <p:spPr>
          <a:xfrm>
            <a:off x="180109" y="138545"/>
            <a:ext cx="33703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dirty="0" smtClean="0">
                <a:solidFill>
                  <a:schemeClr val="accent6"/>
                </a:solidFill>
              </a:rPr>
              <a:t>Topic </a:t>
            </a:r>
            <a:r>
              <a:rPr kumimoji="1" lang="en-US" altLang="ko-KR" sz="2400" b="1" dirty="0" smtClean="0">
                <a:solidFill>
                  <a:schemeClr val="accent6"/>
                </a:solidFill>
              </a:rPr>
              <a:t>modeling</a:t>
            </a:r>
            <a:r>
              <a:rPr kumimoji="1" lang="ko-KR" altLang="en-US" sz="2400" b="1" dirty="0" smtClean="0">
                <a:solidFill>
                  <a:schemeClr val="accent6"/>
                </a:solidFill>
              </a:rPr>
              <a:t> </a:t>
            </a:r>
            <a:r>
              <a:rPr kumimoji="1" lang="en-US" altLang="ko-KR" sz="2400" b="1" dirty="0" smtClean="0">
                <a:solidFill>
                  <a:schemeClr val="accent6"/>
                </a:solidFill>
              </a:rPr>
              <a:t>-</a:t>
            </a:r>
            <a:r>
              <a:rPr kumimoji="1" lang="ko-KR" altLang="en-US" sz="2400" b="1" dirty="0" smtClean="0">
                <a:solidFill>
                  <a:schemeClr val="accent6"/>
                </a:solidFill>
              </a:rPr>
              <a:t> </a:t>
            </a:r>
            <a:r>
              <a:rPr kumimoji="1" lang="en-US" altLang="ko-KR" sz="2400" b="1" dirty="0" smtClean="0">
                <a:solidFill>
                  <a:schemeClr val="accent6"/>
                </a:solidFill>
              </a:rPr>
              <a:t>NMF</a:t>
            </a:r>
            <a:endParaRPr kumimoji="1" lang="en-US" altLang="ko-KR" sz="2400" b="1" dirty="0" smtClean="0">
              <a:solidFill>
                <a:schemeClr val="accent6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5782" y="1685947"/>
            <a:ext cx="9330036" cy="3486105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180361" y="3851998"/>
            <a:ext cx="153118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ko-KR" altLang="en-US" sz="1600" b="1" dirty="0"/>
              <a:t>전체 단어 갯수</a:t>
            </a:r>
            <a:endParaRPr kumimoji="1" lang="ko-KR" altLang="en-US" sz="1600" b="1" dirty="0"/>
          </a:p>
        </p:txBody>
      </p:sp>
      <p:cxnSp>
        <p:nvCxnSpPr>
          <p:cNvPr id="9" name="직선 화살표 연결선 8"/>
          <p:cNvCxnSpPr>
            <a:stCxn id="7" idx="0"/>
          </p:cNvCxnSpPr>
          <p:nvPr/>
        </p:nvCxnSpPr>
        <p:spPr>
          <a:xfrm flipV="1">
            <a:off x="945955" y="3470566"/>
            <a:ext cx="702737" cy="38143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1182057" y="4888691"/>
            <a:ext cx="153118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ko-KR" altLang="en-US" sz="1600" b="1" dirty="0"/>
              <a:t>전체 </a:t>
            </a:r>
            <a:r>
              <a:rPr kumimoji="1" lang="ko-KR" altLang="en-US" sz="1600" b="1" dirty="0" smtClean="0"/>
              <a:t>문서 </a:t>
            </a:r>
            <a:r>
              <a:rPr kumimoji="1" lang="ko-KR" altLang="en-US" sz="1600" b="1" dirty="0"/>
              <a:t>갯수</a:t>
            </a:r>
            <a:endParaRPr kumimoji="1" lang="ko-KR" altLang="en-US" sz="1600" b="1" dirty="0"/>
          </a:p>
        </p:txBody>
      </p:sp>
      <p:cxnSp>
        <p:nvCxnSpPr>
          <p:cNvPr id="13" name="직선 화살표 연결선 12"/>
          <p:cNvCxnSpPr/>
          <p:nvPr/>
        </p:nvCxnSpPr>
        <p:spPr>
          <a:xfrm flipV="1">
            <a:off x="2756790" y="5052602"/>
            <a:ext cx="692992" cy="536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1104144" y="1685946"/>
            <a:ext cx="244631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sz="1600" b="1" dirty="0" smtClean="0"/>
              <a:t>Term document matrix</a:t>
            </a:r>
            <a:endParaRPr kumimoji="1" lang="ko-KR" altLang="en-US" sz="1600" b="1" dirty="0"/>
          </a:p>
        </p:txBody>
      </p:sp>
      <p:sp>
        <p:nvSpPr>
          <p:cNvPr id="16" name="직사각형 15"/>
          <p:cNvSpPr/>
          <p:nvPr/>
        </p:nvSpPr>
        <p:spPr>
          <a:xfrm>
            <a:off x="10095039" y="4093567"/>
            <a:ext cx="194155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ko-KR" altLang="en-US" sz="1600" b="1" dirty="0" smtClean="0"/>
              <a:t>구하려는 토픽 갯수</a:t>
            </a:r>
            <a:endParaRPr kumimoji="1" lang="ko-KR" altLang="en-US" sz="1600" b="1" dirty="0"/>
          </a:p>
        </p:txBody>
      </p:sp>
      <p:cxnSp>
        <p:nvCxnSpPr>
          <p:cNvPr id="17" name="직선 화살표 연결선 16"/>
          <p:cNvCxnSpPr/>
          <p:nvPr/>
        </p:nvCxnSpPr>
        <p:spPr>
          <a:xfrm flipV="1">
            <a:off x="11065818" y="3035594"/>
            <a:ext cx="0" cy="98568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4376059" y="1521233"/>
            <a:ext cx="233108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kumimoji="1" lang="en-US" altLang="ko-KR" sz="1600" b="1" dirty="0" smtClean="0"/>
              <a:t>Feature matrix</a:t>
            </a:r>
          </a:p>
          <a:p>
            <a:pPr algn="r"/>
            <a:r>
              <a:rPr kumimoji="1" lang="en-US" altLang="ko-KR" sz="1600" b="1" dirty="0" smtClean="0"/>
              <a:t>- </a:t>
            </a:r>
            <a:r>
              <a:rPr kumimoji="1" lang="ko-KR" altLang="en-US" sz="1600" b="1" dirty="0" smtClean="0"/>
              <a:t>각 단어의 토픽 가중치</a:t>
            </a:r>
            <a:endParaRPr kumimoji="1" lang="ko-KR" altLang="en-US" sz="1600" b="1" dirty="0"/>
          </a:p>
        </p:txBody>
      </p:sp>
      <p:sp>
        <p:nvSpPr>
          <p:cNvPr id="23" name="직사각형 22"/>
          <p:cNvSpPr/>
          <p:nvPr/>
        </p:nvSpPr>
        <p:spPr>
          <a:xfrm>
            <a:off x="9427676" y="1521234"/>
            <a:ext cx="233108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sz="1600" b="1" dirty="0" smtClean="0"/>
              <a:t>Coefficient matrix</a:t>
            </a:r>
          </a:p>
          <a:p>
            <a:r>
              <a:rPr kumimoji="1" lang="en-US" altLang="ko-KR" sz="1600" b="1" dirty="0" smtClean="0"/>
              <a:t>- </a:t>
            </a:r>
            <a:r>
              <a:rPr kumimoji="1" lang="ko-KR" altLang="en-US" sz="1600" b="1" dirty="0" smtClean="0"/>
              <a:t>각 문서의 토픽 가중치</a:t>
            </a:r>
            <a:endParaRPr kumimoji="1" lang="ko-KR" altLang="en-US" sz="16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텍스트 상자 26"/>
              <p:cNvSpPr txBox="1"/>
              <p:nvPr/>
            </p:nvSpPr>
            <p:spPr>
              <a:xfrm>
                <a:off x="3651549" y="5833634"/>
                <a:ext cx="4888902" cy="4241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kumimoji="1" lang="mr-IN" altLang="ko-KR" sz="2000" b="1" i="1" smtClean="0">
                              <a:latin typeface="Cambria Math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kumimoji="1" lang="mr-IN" altLang="ko-KR" sz="2000" b="1" i="1" smtClean="0">
                                  <a:latin typeface="Cambria Math" charset="0"/>
                                </a:rPr>
                              </m:ctrlPr>
                            </m:limLowPr>
                            <m:e>
                              <m:r>
                                <a:rPr kumimoji="1" lang="mr-IN" altLang="ko-KR" sz="2000" b="1" i="0" smtClean="0">
                                  <a:latin typeface="Cambria Math" charset="0"/>
                                </a:rPr>
                                <m:t>𝐦𝐢𝐧</m:t>
                              </m:r>
                            </m:e>
                            <m:lim>
                              <m:r>
                                <a:rPr kumimoji="1" lang="en-US" altLang="ko-KR" sz="2000" b="1" i="1" smtClean="0">
                                  <a:latin typeface="Cambria Math" charset="0"/>
                                </a:rPr>
                                <m:t>𝑾</m:t>
                              </m:r>
                              <m:r>
                                <a:rPr kumimoji="1" lang="en-US" altLang="ko-KR" sz="2000" b="1" i="1" smtClean="0">
                                  <a:latin typeface="Cambria Math" charset="0"/>
                                </a:rPr>
                                <m:t>, </m:t>
                              </m:r>
                              <m:r>
                                <a:rPr kumimoji="1" lang="en-US" altLang="ko-KR" sz="2000" b="1" i="1" smtClean="0">
                                  <a:latin typeface="Cambria Math" charset="0"/>
                                </a:rPr>
                                <m:t>𝑯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kumimoji="1" lang="en-US" altLang="ko-KR" sz="2000" b="1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1" i="1">
                                  <a:latin typeface="Cambria Math" charset="0"/>
                                </a:rPr>
                                <m:t>|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kumimoji="1" lang="en-US" altLang="ko-KR" sz="2000" b="1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ko-KR" sz="2000" b="1" i="1">
                                      <a:latin typeface="Cambria Math" charset="0"/>
                                    </a:rPr>
                                    <m:t>𝑽</m:t>
                                  </m:r>
                                  <m:r>
                                    <a:rPr kumimoji="1" lang="en-US" altLang="ko-KR" sz="2000" b="1" i="1">
                                      <a:latin typeface="Cambria Math" charset="0"/>
                                    </a:rPr>
                                    <m:t>−</m:t>
                                  </m:r>
                                  <m:r>
                                    <a:rPr kumimoji="1" lang="en-US" altLang="ko-KR" sz="2000" b="1" i="1">
                                      <a:latin typeface="Cambria Math" charset="0"/>
                                    </a:rPr>
                                    <m:t>𝑾𝑯</m:t>
                                  </m:r>
                                </m:e>
                              </m:d>
                              <m:r>
                                <a:rPr kumimoji="1" lang="en-US" altLang="ko-KR" sz="2000" b="1" i="1">
                                  <a:latin typeface="Cambria Math" charset="0"/>
                                </a:rPr>
                                <m:t>|</m:t>
                              </m:r>
                            </m:e>
                            <m:sub>
                              <m:r>
                                <a:rPr kumimoji="1" lang="en-US" altLang="ko-KR" sz="2000" b="1" i="1" smtClean="0">
                                  <a:latin typeface="Cambria Math" charset="0"/>
                                </a:rPr>
                                <m:t>𝑭</m:t>
                              </m:r>
                            </m:sub>
                          </m:sSub>
                          <m:r>
                            <a:rPr kumimoji="1" lang="en-US" altLang="ko-KR" sz="2000" b="1" i="1" smtClean="0">
                              <a:latin typeface="Cambria Math" charset="0"/>
                            </a:rPr>
                            <m:t>, </m:t>
                          </m:r>
                          <m:r>
                            <a:rPr kumimoji="1" lang="en-US" altLang="ko-KR" sz="2000" b="1" i="1" smtClean="0">
                              <a:latin typeface="Cambria Math" charset="0"/>
                            </a:rPr>
                            <m:t>𝒔𝒖𝒃𝒋𝒆𝒄𝒕</m:t>
                          </m:r>
                          <m:r>
                            <a:rPr kumimoji="1" lang="en-US" altLang="ko-KR" sz="2000" b="1" i="1" smtClean="0">
                              <a:latin typeface="Cambria Math" charset="0"/>
                            </a:rPr>
                            <m:t> </m:t>
                          </m:r>
                          <m:r>
                            <a:rPr kumimoji="1" lang="en-US" altLang="ko-KR" sz="2000" b="1" i="1" smtClean="0">
                              <a:latin typeface="Cambria Math" charset="0"/>
                            </a:rPr>
                            <m:t>𝒕𝒐</m:t>
                          </m:r>
                          <m:r>
                            <a:rPr kumimoji="1" lang="en-US" altLang="ko-KR" sz="2000" b="1" i="1" smtClean="0">
                              <a:latin typeface="Cambria Math" charset="0"/>
                            </a:rPr>
                            <m:t> </m:t>
                          </m:r>
                          <m:r>
                            <a:rPr kumimoji="1" lang="en-US" altLang="ko-KR" sz="2000" b="1" i="1" smtClean="0">
                              <a:latin typeface="Cambria Math" charset="0"/>
                            </a:rPr>
                            <m:t>𝑾</m:t>
                          </m:r>
                          <m:r>
                            <a:rPr kumimoji="1" lang="en-US" altLang="ko-KR" sz="2000" b="1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≥</m:t>
                          </m:r>
                          <m:r>
                            <a:rPr kumimoji="1" lang="en-US" altLang="ko-KR" sz="2000" b="1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𝟎</m:t>
                          </m:r>
                          <m:r>
                            <a:rPr kumimoji="1" lang="en-US" altLang="ko-KR" sz="2000" b="1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 </m:t>
                          </m:r>
                          <m:r>
                            <a:rPr kumimoji="1" lang="en-US" altLang="ko-KR" sz="2000" b="1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𝑯</m:t>
                          </m:r>
                          <m:r>
                            <a:rPr kumimoji="1" lang="en-US" altLang="ko-KR" sz="2000" b="1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≥</m:t>
                          </m:r>
                          <m:r>
                            <a:rPr kumimoji="1" lang="en-US" altLang="ko-KR" sz="2000" b="1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𝟎</m:t>
                          </m:r>
                        </m:e>
                      </m:func>
                    </m:oMath>
                  </m:oMathPara>
                </a14:m>
                <a:endParaRPr kumimoji="1" lang="ko-KR" altLang="en-US" sz="2000" b="1" dirty="0"/>
              </a:p>
            </p:txBody>
          </p:sp>
        </mc:Choice>
        <mc:Fallback>
          <p:sp>
            <p:nvSpPr>
              <p:cNvPr id="27" name="텍스트 상자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1549" y="5833634"/>
                <a:ext cx="4888902" cy="424155"/>
              </a:xfrm>
              <a:prstGeom prst="rect">
                <a:avLst/>
              </a:prstGeom>
              <a:blipFill rotWithShape="0">
                <a:blip r:embed="rId3"/>
                <a:stretch>
                  <a:fillRect l="-623" t="-102857" r="-623" b="-1014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34686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3"/>
          <p:cNvSpPr txBox="1"/>
          <p:nvPr/>
        </p:nvSpPr>
        <p:spPr>
          <a:xfrm>
            <a:off x="180109" y="138545"/>
            <a:ext cx="20409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dirty="0" smtClean="0">
                <a:solidFill>
                  <a:schemeClr val="accent6"/>
                </a:solidFill>
              </a:rPr>
              <a:t>Visualization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7573" y="713304"/>
            <a:ext cx="5217043" cy="471978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텍스트 상자 5"/>
              <p:cNvSpPr txBox="1"/>
              <p:nvPr/>
            </p:nvSpPr>
            <p:spPr>
              <a:xfrm>
                <a:off x="180109" y="1759527"/>
                <a:ext cx="6607193" cy="38987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R" sz="2000" b="1" dirty="0" smtClean="0"/>
                  <a:t>t-SNE (t-distributed Stochastic Neighbor Embedding)</a:t>
                </a:r>
              </a:p>
              <a:p>
                <a:r>
                  <a:rPr kumimoji="1" lang="en-US" altLang="ko-KR" sz="1600" dirty="0" smtClean="0"/>
                  <a:t>-</a:t>
                </a:r>
                <a:r>
                  <a:rPr kumimoji="1" lang="ko-KR" altLang="en-US" sz="1600" dirty="0" smtClean="0"/>
                  <a:t> 고차원의 데이터를 효과적으로 저차원으로 차원축소하는 알고리즘</a:t>
                </a:r>
                <a:endParaRPr kumimoji="1" lang="en-US" altLang="ko-KR" sz="1600" dirty="0" smtClean="0"/>
              </a:p>
              <a:p>
                <a:endParaRPr kumimoji="1" lang="en-US" altLang="ko-KR" dirty="0"/>
              </a:p>
              <a:p>
                <a:pPr marL="342900" indent="-342900">
                  <a:lnSpc>
                    <a:spcPct val="150000"/>
                  </a:lnSpc>
                  <a:buAutoNum type="arabicPeriod"/>
                </a:pPr>
                <a:r>
                  <a:rPr kumimoji="1" lang="ko-KR" altLang="en-US" dirty="0" smtClean="0"/>
                  <a:t>원래 공간</a:t>
                </a:r>
                <a:r>
                  <a:rPr kumimoji="1" lang="en-US" altLang="ko-KR" dirty="0" smtClean="0"/>
                  <a:t>(N</a:t>
                </a:r>
                <a:r>
                  <a:rPr kumimoji="1" lang="ko-KR" altLang="en-US" dirty="0" smtClean="0"/>
                  <a:t>차원</a:t>
                </a:r>
                <a:r>
                  <a:rPr kumimoji="1" lang="en-US" altLang="ko-KR" dirty="0" smtClean="0"/>
                  <a:t>)</a:t>
                </a:r>
                <a:r>
                  <a:rPr kumimoji="1" lang="ko-KR" altLang="en-US" dirty="0" smtClean="0"/>
                  <a:t>에서 각 거리를 계산</a:t>
                </a:r>
                <a:endParaRPr kumimoji="1" lang="en-US" altLang="ko-KR" dirty="0" smtClean="0"/>
              </a:p>
              <a:p>
                <a:pPr marL="342900" indent="-342900">
                  <a:lnSpc>
                    <a:spcPct val="150000"/>
                  </a:lnSpc>
                  <a:buAutoNum type="arabicPeriod"/>
                </a:pPr>
                <a:r>
                  <a:rPr kumimoji="1" lang="ko-KR" altLang="en-US" dirty="0" smtClean="0"/>
                  <a:t>원래 공간에서의 거리에 따른 확률 계산</a:t>
                </a:r>
                <a:r>
                  <a:rPr kumimoji="1" lang="en-US" altLang="ko-KR" dirty="0" smtClean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latin typeface="Cambria Math" charset="0"/>
                          </a:rPr>
                          <m:t>𝑝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charset="0"/>
                          </a:rPr>
                          <m:t>𝑖𝑗</m:t>
                        </m:r>
                      </m:sub>
                    </m:sSub>
                    <m:r>
                      <a:rPr kumimoji="1" lang="en-US" altLang="ko-KR" b="0" i="1" smtClean="0">
                        <a:latin typeface="Cambria Math" charset="0"/>
                      </a:rPr>
                      <m:t>)</m:t>
                    </m:r>
                  </m:oMath>
                </a14:m>
                <a:endParaRPr kumimoji="1" lang="en-US" altLang="ko-KR" dirty="0" smtClean="0"/>
              </a:p>
              <a:p>
                <a:pPr marL="342900" indent="-342900">
                  <a:lnSpc>
                    <a:spcPct val="150000"/>
                  </a:lnSpc>
                  <a:buAutoNum type="arabicPeriod"/>
                </a:pPr>
                <a:r>
                  <a:rPr kumimoji="1" lang="en-US" altLang="ko-KR" dirty="0" smtClean="0"/>
                  <a:t>M</a:t>
                </a:r>
                <a:r>
                  <a:rPr kumimoji="1" lang="ko-KR" altLang="en-US" dirty="0" smtClean="0"/>
                  <a:t>차원에서의 각 데이터 위치를 랜덤하게 초기화</a:t>
                </a:r>
                <a:endParaRPr kumimoji="1" lang="en-US" altLang="ko-KR" dirty="0" smtClean="0"/>
              </a:p>
              <a:p>
                <a:pPr marL="342900" indent="-342900">
                  <a:lnSpc>
                    <a:spcPct val="150000"/>
                  </a:lnSpc>
                  <a:buAutoNum type="arabicPeriod"/>
                </a:pPr>
                <a:r>
                  <a:rPr kumimoji="1" lang="ko-KR" altLang="en-US" dirty="0" smtClean="0"/>
                  <a:t>마찬가지로 </a:t>
                </a:r>
                <a:r>
                  <a:rPr kumimoji="1" lang="en-US" altLang="ko-KR" dirty="0" smtClean="0"/>
                  <a:t>M</a:t>
                </a:r>
                <a:r>
                  <a:rPr kumimoji="1" lang="ko-KR" altLang="en-US" dirty="0" smtClean="0"/>
                  <a:t>차원에서의 거리를 계산하고</a:t>
                </a:r>
                <a:r>
                  <a:rPr kumimoji="1" lang="en-US" altLang="ko-KR" dirty="0" smtClean="0"/>
                  <a:t/>
                </a:r>
                <a:br>
                  <a:rPr kumimoji="1" lang="en-US" altLang="ko-KR" dirty="0" smtClean="0"/>
                </a:br>
                <a:r>
                  <a:rPr kumimoji="1" lang="ko-KR" altLang="en-US" dirty="0" smtClean="0"/>
                  <a:t>거리에 따른 확률 계산</a:t>
                </a:r>
                <a:r>
                  <a:rPr kumimoji="1" lang="en-US" altLang="ko-KR" dirty="0"/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latin typeface="Cambria Math" charset="0"/>
                          </a:rPr>
                          <m:t>𝑞</m:t>
                        </m:r>
                      </m:e>
                      <m:sub>
                        <m:r>
                          <a:rPr kumimoji="1" lang="en-US" altLang="ko-KR" i="1">
                            <a:latin typeface="Cambria Math" charset="0"/>
                          </a:rPr>
                          <m:t>𝑖𝑗</m:t>
                        </m:r>
                      </m:sub>
                    </m:sSub>
                    <m:r>
                      <a:rPr kumimoji="1" lang="en-US" altLang="ko-KR" i="1">
                        <a:latin typeface="Cambria Math" charset="0"/>
                      </a:rPr>
                      <m:t>)</m:t>
                    </m:r>
                  </m:oMath>
                </a14:m>
                <a:endParaRPr kumimoji="1" lang="en-US" altLang="ko-KR" dirty="0" smtClean="0"/>
              </a:p>
              <a:p>
                <a:pPr marL="342900" indent="-342900">
                  <a:lnSpc>
                    <a:spcPct val="150000"/>
                  </a:lnSpc>
                  <a:buAutoNum type="arabicPeriod"/>
                </a:pPr>
                <a:r>
                  <a:rPr kumimoji="1" lang="en-US" altLang="ko-KR" dirty="0" smtClean="0"/>
                  <a:t>M</a:t>
                </a:r>
                <a:r>
                  <a:rPr kumimoji="1" lang="ko-KR" altLang="en-US" dirty="0" smtClean="0"/>
                  <a:t>차원에서의 확률분포가 </a:t>
                </a:r>
                <a:r>
                  <a:rPr kumimoji="1" lang="en-US" altLang="ko-KR" dirty="0" smtClean="0"/>
                  <a:t>N</a:t>
                </a:r>
                <a:r>
                  <a:rPr kumimoji="1" lang="ko-KR" altLang="en-US" dirty="0" smtClean="0"/>
                  <a:t>차원의서의 확률분포와</a:t>
                </a:r>
                <a:r>
                  <a:rPr kumimoji="1" lang="en-US" altLang="ko-KR" dirty="0" smtClean="0"/>
                  <a:t/>
                </a:r>
                <a:br>
                  <a:rPr kumimoji="1" lang="en-US" altLang="ko-KR" dirty="0" smtClean="0"/>
                </a:br>
                <a:r>
                  <a:rPr kumimoji="1" lang="ko-KR" altLang="en-US" dirty="0" smtClean="0"/>
                  <a:t>가까워지도록 위치를 재조정</a:t>
                </a:r>
                <a:endParaRPr kumimoji="1" lang="ko-KR" altLang="en-US" dirty="0"/>
              </a:p>
            </p:txBody>
          </p:sp>
        </mc:Choice>
        <mc:Fallback>
          <p:sp>
            <p:nvSpPr>
              <p:cNvPr id="6" name="텍스트 상자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109" y="1759527"/>
                <a:ext cx="6607193" cy="3898760"/>
              </a:xfrm>
              <a:prstGeom prst="rect">
                <a:avLst/>
              </a:prstGeom>
              <a:blipFill rotWithShape="0">
                <a:blip r:embed="rId3"/>
                <a:stretch>
                  <a:fillRect l="-1016" t="-939" r="-92" b="-31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텍스트 상자 8"/>
          <p:cNvSpPr txBox="1"/>
          <p:nvPr/>
        </p:nvSpPr>
        <p:spPr>
          <a:xfrm>
            <a:off x="7387223" y="5510893"/>
            <a:ext cx="458651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600" b="1" dirty="0" smtClean="0"/>
              <a:t>MNIST Dataset</a:t>
            </a:r>
          </a:p>
          <a:p>
            <a:pPr algn="ctr"/>
            <a:r>
              <a:rPr kumimoji="1" lang="en-US" altLang="ko-KR" sz="1400" dirty="0" smtClean="0"/>
              <a:t>0</a:t>
            </a:r>
            <a:r>
              <a:rPr kumimoji="1" lang="ko-KR" altLang="en-US" sz="1400" dirty="0" smtClean="0"/>
              <a:t> </a:t>
            </a:r>
            <a:r>
              <a:rPr kumimoji="1" lang="en-US" altLang="ko-KR" sz="1400" dirty="0" smtClean="0"/>
              <a:t>~9</a:t>
            </a:r>
            <a:r>
              <a:rPr kumimoji="1" lang="ko-KR" altLang="en-US" sz="1400" dirty="0" smtClean="0"/>
              <a:t> 숫자의 필기체 사진과 레이블으로 구성된 데이터셋</a:t>
            </a:r>
            <a:endParaRPr kumimoji="1"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564390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3"/>
          <p:cNvSpPr txBox="1"/>
          <p:nvPr/>
        </p:nvSpPr>
        <p:spPr>
          <a:xfrm>
            <a:off x="193964" y="138545"/>
            <a:ext cx="32054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dirty="0" smtClean="0">
                <a:solidFill>
                  <a:schemeClr val="accent6"/>
                </a:solidFill>
              </a:rPr>
              <a:t>Visualization - </a:t>
            </a:r>
            <a:r>
              <a:rPr kumimoji="1" lang="en-US" altLang="ko-KR" sz="2400" b="1" dirty="0" err="1" smtClean="0">
                <a:solidFill>
                  <a:schemeClr val="accent6"/>
                </a:solidFill>
              </a:rPr>
              <a:t>Bokeh</a:t>
            </a:r>
            <a:endParaRPr kumimoji="1" lang="en-US" altLang="ko-KR" sz="2400" b="1" dirty="0" smtClean="0">
              <a:solidFill>
                <a:schemeClr val="accent6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964" y="1278075"/>
            <a:ext cx="6299944" cy="5015343"/>
          </a:xfrm>
          <a:prstGeom prst="rect">
            <a:avLst/>
          </a:prstGeom>
        </p:spPr>
      </p:pic>
      <p:sp>
        <p:nvSpPr>
          <p:cNvPr id="3" name="텍스트 상자 2"/>
          <p:cNvSpPr txBox="1"/>
          <p:nvPr/>
        </p:nvSpPr>
        <p:spPr>
          <a:xfrm>
            <a:off x="6719455" y="2493086"/>
            <a:ext cx="4905510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ko-KR" altLang="en-US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NanumGothicOTF" charset="-127"/>
                <a:ea typeface="NanumGothicOTF" charset="-127"/>
                <a:cs typeface="NanumGothicOTF" charset="-127"/>
              </a:rPr>
              <a:t>웹 기반의 시각화에 특화된 파이썬 라이브러리</a:t>
            </a:r>
            <a:endParaRPr kumimoji="1" lang="en-US" altLang="ko-KR" b="1" dirty="0" smtClean="0">
              <a:solidFill>
                <a:schemeClr val="tx2">
                  <a:lumMod val="60000"/>
                  <a:lumOff val="40000"/>
                </a:schemeClr>
              </a:solidFill>
              <a:latin typeface="NanumGothicOTF" charset="-127"/>
              <a:ea typeface="NanumGothicOTF" charset="-127"/>
              <a:cs typeface="NanumGothicOTF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b="1" dirty="0" err="1" smtClean="0">
                <a:solidFill>
                  <a:schemeClr val="tx2">
                    <a:lumMod val="60000"/>
                    <a:lumOff val="40000"/>
                  </a:schemeClr>
                </a:solidFill>
                <a:latin typeface="NanumGothicOTF" charset="-127"/>
                <a:ea typeface="NanumGothicOTF" charset="-127"/>
                <a:cs typeface="NanumGothicOTF" charset="-127"/>
              </a:rPr>
              <a:t>Matplotlib</a:t>
            </a:r>
            <a:r>
              <a:rPr kumimoji="1" lang="ko-KR" altLang="en-US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NanumGothicOTF" charset="-127"/>
                <a:ea typeface="NanumGothicOTF" charset="-127"/>
                <a:cs typeface="NanumGothicOTF" charset="-127"/>
              </a:rPr>
              <a:t>보다 쉽고 간결하게 시각화 가능</a:t>
            </a:r>
            <a:endParaRPr kumimoji="1" lang="en-US" altLang="ko-KR" b="1" dirty="0" smtClean="0">
              <a:solidFill>
                <a:schemeClr val="tx2">
                  <a:lumMod val="60000"/>
                  <a:lumOff val="40000"/>
                </a:schemeClr>
              </a:solidFill>
              <a:latin typeface="NanumGothicOTF" charset="-127"/>
              <a:ea typeface="NanumGothicOTF" charset="-127"/>
              <a:cs typeface="NanumGothicOTF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ko-KR" altLang="en-US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NanumGothicOTF" charset="-127"/>
                <a:ea typeface="NanumGothicOTF" charset="-127"/>
                <a:cs typeface="NanumGothicOTF" charset="-127"/>
              </a:rPr>
              <a:t>다양한 시각화 예제 및 모델 제공</a:t>
            </a:r>
            <a:endParaRPr kumimoji="1" lang="en-US" altLang="ko-KR" b="1" dirty="0" smtClean="0">
              <a:solidFill>
                <a:schemeClr val="tx2">
                  <a:lumMod val="60000"/>
                  <a:lumOff val="40000"/>
                </a:schemeClr>
              </a:solidFill>
              <a:latin typeface="NanumGothicOTF" charset="-127"/>
              <a:ea typeface="NanumGothicOTF" charset="-127"/>
              <a:cs typeface="NanumGothicOTF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ko-KR" altLang="en-US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NanumGothicOTF" charset="-127"/>
                <a:ea typeface="NanumGothicOTF" charset="-127"/>
                <a:cs typeface="NanumGothicOTF" charset="-127"/>
              </a:rPr>
              <a:t>다양한 상호작용 기능 지원</a:t>
            </a:r>
            <a:endParaRPr kumimoji="1" lang="en-US" altLang="ko-KR" b="1" dirty="0" smtClean="0">
              <a:solidFill>
                <a:schemeClr val="tx2">
                  <a:lumMod val="60000"/>
                  <a:lumOff val="40000"/>
                </a:schemeClr>
              </a:solidFill>
              <a:latin typeface="NanumGothicOTF" charset="-127"/>
              <a:ea typeface="NanumGothicOTF" charset="-127"/>
              <a:cs typeface="NanumGothicOTF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NanumGothicOTF" charset="-127"/>
                <a:ea typeface="NanumGothicOTF" charset="-127"/>
                <a:cs typeface="NanumGothicOTF" charset="-127"/>
              </a:rPr>
              <a:t>html </a:t>
            </a:r>
            <a:r>
              <a:rPr kumimoji="1" lang="ko-KR" altLang="en-US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NanumGothicOTF" charset="-127"/>
                <a:ea typeface="NanumGothicOTF" charset="-127"/>
                <a:cs typeface="NanumGothicOTF" charset="-127"/>
              </a:rPr>
              <a:t>코드로 </a:t>
            </a:r>
            <a:r>
              <a:rPr kumimoji="1" lang="en-US" altLang="ko-KR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NanumGothicOTF" charset="-127"/>
                <a:ea typeface="NanumGothicOTF" charset="-127"/>
                <a:cs typeface="NanumGothicOTF" charset="-127"/>
              </a:rPr>
              <a:t>export</a:t>
            </a:r>
            <a:r>
              <a:rPr kumimoji="1" lang="ko-KR" altLang="en-US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NanumGothicOTF" charset="-127"/>
                <a:ea typeface="NanumGothicOTF" charset="-127"/>
                <a:cs typeface="NanumGothicOTF" charset="-127"/>
              </a:rPr>
              <a:t> 가능</a:t>
            </a:r>
            <a:endParaRPr kumimoji="1" lang="en-US" altLang="ko-KR" b="1" dirty="0" smtClean="0">
              <a:solidFill>
                <a:schemeClr val="tx2">
                  <a:lumMod val="60000"/>
                  <a:lumOff val="40000"/>
                </a:schemeClr>
              </a:solidFill>
              <a:latin typeface="NanumGothicOTF" charset="-127"/>
              <a:ea typeface="NanumGothicOTF" charset="-127"/>
              <a:cs typeface="NanumGothicOTF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b="1" dirty="0" err="1" smtClean="0">
                <a:solidFill>
                  <a:schemeClr val="tx2">
                    <a:lumMod val="60000"/>
                    <a:lumOff val="40000"/>
                  </a:schemeClr>
                </a:solidFill>
                <a:latin typeface="NanumGothicOTF" charset="-127"/>
                <a:ea typeface="NanumGothicOTF" charset="-127"/>
                <a:cs typeface="NanumGothicOTF" charset="-127"/>
              </a:rPr>
              <a:t>jupyter</a:t>
            </a:r>
            <a:r>
              <a:rPr kumimoji="1" lang="en-US" altLang="ko-KR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NanumGothicOTF" charset="-127"/>
                <a:ea typeface="NanumGothicOTF" charset="-127"/>
                <a:cs typeface="NanumGothicOTF" charset="-127"/>
              </a:rPr>
              <a:t> notebook</a:t>
            </a:r>
            <a:r>
              <a:rPr kumimoji="1" lang="ko-KR" altLang="en-US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NanumGothicOTF" charset="-127"/>
                <a:ea typeface="NanumGothicOTF" charset="-127"/>
                <a:cs typeface="NanumGothicOTF" charset="-127"/>
              </a:rPr>
              <a:t>에서 바로 시각화 가능</a:t>
            </a:r>
            <a:endParaRPr kumimoji="1" lang="en-US" altLang="ko-KR" b="1" dirty="0" smtClean="0">
              <a:solidFill>
                <a:schemeClr val="tx2">
                  <a:lumMod val="60000"/>
                  <a:lumOff val="40000"/>
                </a:schemeClr>
              </a:solidFill>
              <a:latin typeface="NanumGothicOTF" charset="-127"/>
              <a:ea typeface="NanumGothicOTF" charset="-127"/>
              <a:cs typeface="NanumGothicOTF" charset="-127"/>
            </a:endParaRPr>
          </a:p>
        </p:txBody>
      </p:sp>
      <p:sp>
        <p:nvSpPr>
          <p:cNvPr id="5" name="텍스트 상자 4"/>
          <p:cNvSpPr txBox="1"/>
          <p:nvPr/>
        </p:nvSpPr>
        <p:spPr>
          <a:xfrm>
            <a:off x="2377742" y="6348838"/>
            <a:ext cx="19323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b="1" dirty="0" err="1" smtClean="0"/>
              <a:t>Bokeh</a:t>
            </a:r>
            <a:r>
              <a:rPr kumimoji="1" lang="en-US" altLang="ko-KR" sz="1600" b="1" dirty="0" smtClean="0"/>
              <a:t> </a:t>
            </a:r>
            <a:r>
              <a:rPr kumimoji="1" lang="ko-KR" altLang="en-US" sz="1600" b="1" dirty="0" smtClean="0"/>
              <a:t>시각화 예제</a:t>
            </a:r>
            <a:endParaRPr kumimoji="1" lang="ko-KR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451351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3"/>
          <p:cNvSpPr txBox="1"/>
          <p:nvPr/>
        </p:nvSpPr>
        <p:spPr>
          <a:xfrm>
            <a:off x="180109" y="138545"/>
            <a:ext cx="45748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dirty="0" smtClean="0">
                <a:solidFill>
                  <a:schemeClr val="accent6"/>
                </a:solidFill>
              </a:rPr>
              <a:t>Topic modeling &amp; Visualization</a:t>
            </a:r>
            <a:endParaRPr kumimoji="1" lang="ko-KR" altLang="en-US" sz="2400" b="1" dirty="0">
              <a:solidFill>
                <a:schemeClr val="accent6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080653"/>
            <a:ext cx="10058400" cy="5195455"/>
          </a:xfrm>
          <a:prstGeom prst="rect">
            <a:avLst/>
          </a:prstGeom>
        </p:spPr>
      </p:pic>
      <p:sp>
        <p:nvSpPr>
          <p:cNvPr id="2" name="직사각형 1">
            <a:hlinkClick r:id="rId4"/>
          </p:cNvPr>
          <p:cNvSpPr/>
          <p:nvPr/>
        </p:nvSpPr>
        <p:spPr>
          <a:xfrm>
            <a:off x="4972519" y="6387219"/>
            <a:ext cx="2311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https://</a:t>
            </a:r>
            <a:r>
              <a:rPr lang="en-US" altLang="ko-KR" dirty="0" err="1" smtClean="0"/>
              <a:t>goo.gl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jDCUFA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28449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3"/>
          <p:cNvSpPr txBox="1"/>
          <p:nvPr/>
        </p:nvSpPr>
        <p:spPr>
          <a:xfrm>
            <a:off x="180109" y="138545"/>
            <a:ext cx="17931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dirty="0" err="1" smtClean="0">
                <a:solidFill>
                  <a:schemeClr val="accent6"/>
                </a:solidFill>
              </a:rPr>
              <a:t>Bokeh</a:t>
            </a:r>
            <a:r>
              <a:rPr kumimoji="1" lang="en-US" altLang="ko-KR" sz="2400" b="1" dirty="0" smtClean="0">
                <a:solidFill>
                  <a:schemeClr val="accent6"/>
                </a:solidFill>
              </a:rPr>
              <a:t> </a:t>
            </a:r>
            <a:r>
              <a:rPr kumimoji="1" lang="ko-KR" altLang="en-US" sz="2400" b="1" dirty="0" smtClean="0">
                <a:solidFill>
                  <a:schemeClr val="accent6"/>
                </a:solidFill>
              </a:rPr>
              <a:t>예제</a:t>
            </a:r>
            <a:endParaRPr kumimoji="1" lang="en-US" altLang="ko-KR" sz="2400" b="1" dirty="0" smtClean="0">
              <a:solidFill>
                <a:schemeClr val="accent6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20" y="942107"/>
            <a:ext cx="5702970" cy="555097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5892" y="369377"/>
            <a:ext cx="6137564" cy="6373091"/>
          </a:xfrm>
          <a:prstGeom prst="rect">
            <a:avLst/>
          </a:prstGeom>
        </p:spPr>
      </p:pic>
      <p:sp>
        <p:nvSpPr>
          <p:cNvPr id="8" name="텍스트 상자 7"/>
          <p:cNvSpPr txBox="1"/>
          <p:nvPr/>
        </p:nvSpPr>
        <p:spPr>
          <a:xfrm>
            <a:off x="9586114" y="2213703"/>
            <a:ext cx="24673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6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캔버스 객체 생성 및 설정</a:t>
            </a:r>
            <a:endParaRPr kumimoji="1" lang="ko-KR" altLang="en-US" sz="16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" name="텍스트 상자 6"/>
          <p:cNvSpPr txBox="1"/>
          <p:nvPr/>
        </p:nvSpPr>
        <p:spPr>
          <a:xfrm>
            <a:off x="7976250" y="772830"/>
            <a:ext cx="40772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6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시각화에 사용할 데이터를 </a:t>
            </a:r>
            <a:r>
              <a:rPr kumimoji="1" lang="en-US" altLang="ko-KR" sz="1600" b="1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bokeh</a:t>
            </a:r>
            <a:r>
              <a:rPr kumimoji="1" lang="en-US" altLang="ko-KR" sz="16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kumimoji="1" lang="ko-KR" altLang="en-US" sz="16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포맷으로</a:t>
            </a:r>
            <a:endParaRPr kumimoji="1" lang="ko-KR" altLang="en-US" sz="16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6727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3"/>
          <p:cNvSpPr txBox="1"/>
          <p:nvPr/>
        </p:nvSpPr>
        <p:spPr>
          <a:xfrm>
            <a:off x="180109" y="138545"/>
            <a:ext cx="17931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dirty="0" err="1" smtClean="0">
                <a:solidFill>
                  <a:schemeClr val="accent6"/>
                </a:solidFill>
              </a:rPr>
              <a:t>Bokeh</a:t>
            </a:r>
            <a:r>
              <a:rPr kumimoji="1" lang="en-US" altLang="ko-KR" sz="2400" b="1" dirty="0" smtClean="0">
                <a:solidFill>
                  <a:schemeClr val="accent6"/>
                </a:solidFill>
              </a:rPr>
              <a:t> </a:t>
            </a:r>
            <a:r>
              <a:rPr kumimoji="1" lang="ko-KR" altLang="en-US" sz="2400" b="1" dirty="0" smtClean="0">
                <a:solidFill>
                  <a:schemeClr val="accent6"/>
                </a:solidFill>
              </a:rPr>
              <a:t>예제</a:t>
            </a:r>
            <a:endParaRPr kumimoji="1" lang="en-US" altLang="ko-KR" sz="2400" b="1" dirty="0" smtClean="0">
              <a:solidFill>
                <a:schemeClr val="accent6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20" y="942107"/>
            <a:ext cx="5702970" cy="555097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5892" y="369377"/>
            <a:ext cx="6137564" cy="6373091"/>
          </a:xfrm>
          <a:prstGeom prst="rect">
            <a:avLst/>
          </a:prstGeom>
        </p:spPr>
      </p:pic>
      <p:sp>
        <p:nvSpPr>
          <p:cNvPr id="5" name="텍스트 상자 4"/>
          <p:cNvSpPr txBox="1"/>
          <p:nvPr/>
        </p:nvSpPr>
        <p:spPr>
          <a:xfrm>
            <a:off x="9281314" y="3555922"/>
            <a:ext cx="19992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6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각각 지도 패치 추가</a:t>
            </a:r>
            <a:endParaRPr kumimoji="1" lang="ko-KR" altLang="en-US" sz="16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6871855" y="3725199"/>
            <a:ext cx="845127" cy="32032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9" name="꺾인 연결선[E] 8"/>
          <p:cNvCxnSpPr/>
          <p:nvPr/>
        </p:nvCxnSpPr>
        <p:spPr>
          <a:xfrm rot="10800000">
            <a:off x="6262263" y="762126"/>
            <a:ext cx="609592" cy="3026252"/>
          </a:xfrm>
          <a:prstGeom prst="bentConnector3">
            <a:avLst>
              <a:gd name="adj1" fmla="val 157955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4999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3"/>
          <p:cNvSpPr txBox="1"/>
          <p:nvPr/>
        </p:nvSpPr>
        <p:spPr>
          <a:xfrm>
            <a:off x="180109" y="138545"/>
            <a:ext cx="17931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dirty="0" err="1" smtClean="0">
                <a:solidFill>
                  <a:schemeClr val="accent6"/>
                </a:solidFill>
              </a:rPr>
              <a:t>Bokeh</a:t>
            </a:r>
            <a:r>
              <a:rPr kumimoji="1" lang="en-US" altLang="ko-KR" sz="2400" b="1" dirty="0" smtClean="0">
                <a:solidFill>
                  <a:schemeClr val="accent6"/>
                </a:solidFill>
              </a:rPr>
              <a:t> </a:t>
            </a:r>
            <a:r>
              <a:rPr kumimoji="1" lang="ko-KR" altLang="en-US" sz="2400" b="1" dirty="0" smtClean="0">
                <a:solidFill>
                  <a:schemeClr val="accent6"/>
                </a:solidFill>
              </a:rPr>
              <a:t>예제</a:t>
            </a:r>
            <a:endParaRPr kumimoji="1" lang="en-US" altLang="ko-KR" sz="2400" b="1" dirty="0" smtClean="0">
              <a:solidFill>
                <a:schemeClr val="accent6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20" y="942107"/>
            <a:ext cx="5702970" cy="555097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5892" y="369377"/>
            <a:ext cx="6137564" cy="6373091"/>
          </a:xfrm>
          <a:prstGeom prst="rect">
            <a:avLst/>
          </a:prstGeom>
        </p:spPr>
      </p:pic>
      <p:sp>
        <p:nvSpPr>
          <p:cNvPr id="5" name="텍스트 상자 4"/>
          <p:cNvSpPr txBox="1"/>
          <p:nvPr/>
        </p:nvSpPr>
        <p:spPr>
          <a:xfrm>
            <a:off x="9406005" y="5038359"/>
            <a:ext cx="24112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tooltip</a:t>
            </a:r>
            <a:r>
              <a:rPr kumimoji="1" lang="ko-KR" altLang="en-US" sz="16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kumimoji="1" lang="en-US" altLang="ko-KR" sz="16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interaction </a:t>
            </a:r>
            <a:r>
              <a:rPr kumimoji="1" lang="ko-KR" altLang="en-US" sz="16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추가</a:t>
            </a:r>
            <a:endParaRPr kumimoji="1" lang="ko-KR" altLang="en-US" sz="16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" name="텍스트 상자 6"/>
          <p:cNvSpPr txBox="1"/>
          <p:nvPr/>
        </p:nvSpPr>
        <p:spPr>
          <a:xfrm>
            <a:off x="6672366" y="6417769"/>
            <a:ext cx="16786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600" b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화면에 보여주기</a:t>
            </a:r>
            <a:endParaRPr kumimoji="1" lang="ko-KR" altLang="en-US" sz="16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6689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3"/>
          <p:cNvSpPr txBox="1"/>
          <p:nvPr/>
        </p:nvSpPr>
        <p:spPr>
          <a:xfrm>
            <a:off x="5388114" y="2976989"/>
            <a:ext cx="14157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4800" b="1" dirty="0" smtClean="0">
                <a:solidFill>
                  <a:srgbClr val="00B0F0"/>
                </a:solidFill>
              </a:rPr>
              <a:t>실습</a:t>
            </a:r>
            <a:endParaRPr kumimoji="1" lang="en-US" altLang="ko-KR" sz="4800" b="1" dirty="0" smtClean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8647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04" y="1828799"/>
            <a:ext cx="11963591" cy="3117273"/>
          </a:xfrm>
          <a:prstGeom prst="rect">
            <a:avLst/>
          </a:prstGeom>
        </p:spPr>
      </p:pic>
      <p:sp>
        <p:nvSpPr>
          <p:cNvPr id="5" name="텍스트 상자 4"/>
          <p:cNvSpPr txBox="1"/>
          <p:nvPr/>
        </p:nvSpPr>
        <p:spPr>
          <a:xfrm>
            <a:off x="5221933" y="2461413"/>
            <a:ext cx="2917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필요한 라이브러리 </a:t>
            </a:r>
            <a:r>
              <a:rPr kumimoji="1" lang="en-US" altLang="ko-KR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import</a:t>
            </a:r>
            <a:endParaRPr kumimoji="1" lang="ko-KR" altLang="en-US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7" name="직선 화살표 연결선 6"/>
          <p:cNvCxnSpPr>
            <a:stCxn id="5" idx="1"/>
          </p:cNvCxnSpPr>
          <p:nvPr/>
        </p:nvCxnSpPr>
        <p:spPr>
          <a:xfrm flipH="1">
            <a:off x="4294909" y="2646079"/>
            <a:ext cx="927024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텍스트 상자 7"/>
          <p:cNvSpPr txBox="1"/>
          <p:nvPr/>
        </p:nvSpPr>
        <p:spPr>
          <a:xfrm>
            <a:off x="4758421" y="5417033"/>
            <a:ext cx="4092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stopword</a:t>
            </a:r>
            <a:r>
              <a:rPr kumimoji="1" lang="en-US" altLang="ko-KR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kumimoji="1" lang="ko-KR" altLang="en-US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리스트 및 </a:t>
            </a:r>
            <a:r>
              <a:rPr kumimoji="1" lang="en-US" altLang="ko-KR" b="1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lemmatizer</a:t>
            </a:r>
            <a:r>
              <a:rPr kumimoji="1" lang="ko-KR" altLang="en-US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생성</a:t>
            </a:r>
            <a:endParaRPr kumimoji="1" lang="ko-KR" altLang="en-US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9" name="직선 화살표 연결선 8"/>
          <p:cNvCxnSpPr/>
          <p:nvPr/>
        </p:nvCxnSpPr>
        <p:spPr>
          <a:xfrm flipH="1" flipV="1">
            <a:off x="4294909" y="4946072"/>
            <a:ext cx="927024" cy="36933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2334" y="299709"/>
            <a:ext cx="5861702" cy="1535674"/>
          </a:xfrm>
          <a:prstGeom prst="rect">
            <a:avLst/>
          </a:prstGeom>
        </p:spPr>
      </p:pic>
      <p:cxnSp>
        <p:nvCxnSpPr>
          <p:cNvPr id="12" name="직선 화살표 연결선 11"/>
          <p:cNvCxnSpPr>
            <a:stCxn id="11" idx="1"/>
          </p:cNvCxnSpPr>
          <p:nvPr/>
        </p:nvCxnSpPr>
        <p:spPr>
          <a:xfrm flipH="1">
            <a:off x="3103420" y="1067546"/>
            <a:ext cx="1508914" cy="65962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9556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27" y="1054100"/>
            <a:ext cx="12080145" cy="4681682"/>
          </a:xfrm>
          <a:prstGeom prst="rect">
            <a:avLst/>
          </a:prstGeom>
        </p:spPr>
      </p:pic>
      <p:sp>
        <p:nvSpPr>
          <p:cNvPr id="10" name="텍스트 상자 9"/>
          <p:cNvSpPr txBox="1"/>
          <p:nvPr/>
        </p:nvSpPr>
        <p:spPr>
          <a:xfrm>
            <a:off x="4584624" y="1228358"/>
            <a:ext cx="1398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데이터 </a:t>
            </a:r>
            <a:r>
              <a:rPr kumimoji="1" lang="en-US" altLang="ko-KR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load</a:t>
            </a:r>
            <a:endParaRPr kumimoji="1" lang="ko-KR" altLang="en-US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2470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7152" y="679057"/>
            <a:ext cx="5793212" cy="176068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08"/>
          <a:stretch/>
        </p:blipFill>
        <p:spPr>
          <a:xfrm>
            <a:off x="133927" y="193964"/>
            <a:ext cx="5740400" cy="6456218"/>
          </a:xfrm>
          <a:prstGeom prst="rect">
            <a:avLst/>
          </a:prstGeom>
        </p:spPr>
      </p:pic>
      <p:sp>
        <p:nvSpPr>
          <p:cNvPr id="7" name="텍스트 상자 6"/>
          <p:cNvSpPr txBox="1"/>
          <p:nvPr/>
        </p:nvSpPr>
        <p:spPr>
          <a:xfrm>
            <a:off x="3601222" y="1477739"/>
            <a:ext cx="2454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각 단어의 빈도수 계산</a:t>
            </a:r>
            <a:endParaRPr kumimoji="1" lang="ko-KR" altLang="en-US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텍스트 상자 7"/>
          <p:cNvSpPr txBox="1"/>
          <p:nvPr/>
        </p:nvSpPr>
        <p:spPr>
          <a:xfrm>
            <a:off x="3379549" y="3980519"/>
            <a:ext cx="40318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각 본문에 대해 전처리 후 단어열 생성</a:t>
            </a:r>
            <a:endParaRPr kumimoji="1" lang="ko-KR" altLang="en-US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" name="텍스트 상자 8"/>
          <p:cNvSpPr txBox="1"/>
          <p:nvPr/>
        </p:nvSpPr>
        <p:spPr>
          <a:xfrm>
            <a:off x="2611001" y="5633626"/>
            <a:ext cx="3687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전체 단어에 대해 </a:t>
            </a:r>
            <a:r>
              <a:rPr kumimoji="1" lang="en-US" altLang="ko-KR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vocabulary </a:t>
            </a:r>
            <a:r>
              <a:rPr kumimoji="1" lang="ko-KR" altLang="en-US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생성</a:t>
            </a:r>
            <a:endParaRPr kumimoji="1" lang="ko-KR" altLang="en-US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1" name="텍스트 상자 10"/>
          <p:cNvSpPr txBox="1"/>
          <p:nvPr/>
        </p:nvSpPr>
        <p:spPr>
          <a:xfrm>
            <a:off x="4211902" y="6104453"/>
            <a:ext cx="1615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단어 </a:t>
            </a:r>
            <a:r>
              <a:rPr kumimoji="1" lang="en-US" altLang="ko-KR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indexing</a:t>
            </a:r>
            <a:endParaRPr kumimoji="1" lang="ko-KR" altLang="en-US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12" name="꺾인 연결선[E] 11"/>
          <p:cNvCxnSpPr>
            <a:stCxn id="2" idx="2"/>
            <a:endCxn id="13" idx="6"/>
          </p:cNvCxnSpPr>
          <p:nvPr/>
        </p:nvCxnSpPr>
        <p:spPr>
          <a:xfrm rot="5400000">
            <a:off x="6153832" y="580817"/>
            <a:ext cx="1121005" cy="4838849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타원 12"/>
          <p:cNvSpPr/>
          <p:nvPr/>
        </p:nvSpPr>
        <p:spPr>
          <a:xfrm>
            <a:off x="4239491" y="3537884"/>
            <a:ext cx="55418" cy="4571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텍스트 상자 16"/>
          <p:cNvSpPr txBox="1"/>
          <p:nvPr/>
        </p:nvSpPr>
        <p:spPr>
          <a:xfrm>
            <a:off x="10627416" y="692435"/>
            <a:ext cx="1402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전처리 함수</a:t>
            </a:r>
            <a:endParaRPr kumimoji="1" lang="ko-KR" altLang="en-US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9966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6628" y="1487488"/>
            <a:ext cx="7391400" cy="1905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0" y="4220295"/>
            <a:ext cx="3214256" cy="1205346"/>
          </a:xfrm>
          <a:prstGeom prst="rect">
            <a:avLst/>
          </a:prstGeom>
        </p:spPr>
      </p:pic>
      <p:sp>
        <p:nvSpPr>
          <p:cNvPr id="14" name="텍스트 상자 13"/>
          <p:cNvSpPr txBox="1"/>
          <p:nvPr/>
        </p:nvSpPr>
        <p:spPr>
          <a:xfrm>
            <a:off x="7838352" y="2195349"/>
            <a:ext cx="3246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Term document matrix </a:t>
            </a:r>
            <a:r>
              <a:rPr kumimoji="1" lang="ko-KR" altLang="en-US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생성</a:t>
            </a:r>
            <a:endParaRPr kumimoji="1" lang="ko-KR" altLang="en-US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텍스트 상자 14"/>
          <p:cNvSpPr txBox="1"/>
          <p:nvPr/>
        </p:nvSpPr>
        <p:spPr>
          <a:xfrm>
            <a:off x="6719456" y="3023156"/>
            <a:ext cx="4365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document vector </a:t>
            </a:r>
            <a:r>
              <a:rPr kumimoji="1" lang="ko-KR" altLang="en-US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길이가 </a:t>
            </a:r>
            <a:r>
              <a:rPr kumimoji="1" lang="en-US" altLang="ko-KR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1</a:t>
            </a:r>
            <a:r>
              <a:rPr kumimoji="1" lang="ko-KR" altLang="en-US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로 </a:t>
            </a:r>
            <a:r>
              <a:rPr kumimoji="1" lang="en-US" altLang="ko-KR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normalize</a:t>
            </a:r>
            <a:endParaRPr kumimoji="1" lang="ko-KR" altLang="en-US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" name="텍스트 상자 15"/>
          <p:cNvSpPr txBox="1"/>
          <p:nvPr/>
        </p:nvSpPr>
        <p:spPr>
          <a:xfrm>
            <a:off x="9836078" y="4638302"/>
            <a:ext cx="1249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NMF </a:t>
            </a:r>
            <a:r>
              <a:rPr kumimoji="1" lang="ko-KR" altLang="en-US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계산</a:t>
            </a:r>
            <a:endParaRPr kumimoji="1" lang="ko-KR" altLang="en-US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108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3" y="692727"/>
            <a:ext cx="7353300" cy="5638800"/>
          </a:xfrm>
          <a:prstGeom prst="rect">
            <a:avLst/>
          </a:prstGeom>
        </p:spPr>
      </p:pic>
      <p:sp>
        <p:nvSpPr>
          <p:cNvPr id="8" name="텍스트 상자 7"/>
          <p:cNvSpPr txBox="1"/>
          <p:nvPr/>
        </p:nvSpPr>
        <p:spPr>
          <a:xfrm>
            <a:off x="6242743" y="1242212"/>
            <a:ext cx="5949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k</a:t>
            </a:r>
            <a:r>
              <a:rPr kumimoji="1" lang="ko-KR" altLang="en-US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번째 토픽에 대해 </a:t>
            </a:r>
            <a:r>
              <a:rPr kumimoji="1" lang="en-US" altLang="ko-KR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weight</a:t>
            </a:r>
            <a:r>
              <a:rPr kumimoji="1" lang="ko-KR" altLang="en-US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가 높은 상위 </a:t>
            </a:r>
            <a:r>
              <a:rPr kumimoji="1" lang="en-US" altLang="ko-KR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10</a:t>
            </a:r>
            <a:r>
              <a:rPr kumimoji="1" lang="ko-KR" altLang="en-US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개의 단어 추출</a:t>
            </a:r>
            <a:endParaRPr kumimoji="1" lang="ko-KR" altLang="en-US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9" name="직선 화살표 연결선 8"/>
          <p:cNvCxnSpPr/>
          <p:nvPr/>
        </p:nvCxnSpPr>
        <p:spPr>
          <a:xfrm flipH="1">
            <a:off x="5315719" y="1426878"/>
            <a:ext cx="927024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701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218" y="2366818"/>
            <a:ext cx="7874000" cy="2540000"/>
          </a:xfrm>
          <a:prstGeom prst="rect">
            <a:avLst/>
          </a:prstGeom>
        </p:spPr>
      </p:pic>
      <p:sp>
        <p:nvSpPr>
          <p:cNvPr id="6" name="텍스트 상자 5"/>
          <p:cNvSpPr txBox="1"/>
          <p:nvPr/>
        </p:nvSpPr>
        <p:spPr>
          <a:xfrm>
            <a:off x="8418610" y="3112576"/>
            <a:ext cx="32145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ko-KR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t-SNE</a:t>
            </a:r>
            <a:r>
              <a:rPr kumimoji="1" lang="ko-KR" altLang="en-US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를 통해</a:t>
            </a:r>
            <a:r>
              <a:rPr kumimoji="1" lang="en-US" altLang="ko-KR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/>
            </a:r>
            <a:br>
              <a:rPr kumimoji="1" lang="en-US" altLang="ko-KR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</a:br>
            <a:r>
              <a:rPr kumimoji="1" lang="en-US" altLang="ko-KR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2</a:t>
            </a:r>
            <a:r>
              <a:rPr kumimoji="1" lang="ko-KR" altLang="en-US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차원 </a:t>
            </a:r>
            <a:r>
              <a:rPr kumimoji="1" lang="en-US" altLang="ko-KR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document vector </a:t>
            </a:r>
            <a:r>
              <a:rPr kumimoji="1" lang="ko-KR" altLang="en-US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계산</a:t>
            </a:r>
            <a:endParaRPr kumimoji="1" lang="ko-KR" altLang="en-US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" name="텍스트 상자 6"/>
          <p:cNvSpPr txBox="1"/>
          <p:nvPr/>
        </p:nvSpPr>
        <p:spPr>
          <a:xfrm>
            <a:off x="6242743" y="1872887"/>
            <a:ext cx="51219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ko-KR" altLang="en-US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전체 데이터를 시각화하면 시간이 오래 걸리므로</a:t>
            </a:r>
            <a:r>
              <a:rPr kumimoji="1" lang="en-US" altLang="ko-KR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/>
            </a:r>
            <a:br>
              <a:rPr kumimoji="1" lang="en-US" altLang="ko-KR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</a:br>
            <a:r>
              <a:rPr kumimoji="1" lang="en-US" altLang="ko-KR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2000</a:t>
            </a:r>
            <a:r>
              <a:rPr kumimoji="1" lang="ko-KR" altLang="en-US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개의 데이터만 랜덤하게 추출</a:t>
            </a:r>
            <a:endParaRPr kumimoji="1" lang="ko-KR" altLang="en-US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10" name="직선 화살표 연결선 9"/>
          <p:cNvCxnSpPr/>
          <p:nvPr/>
        </p:nvCxnSpPr>
        <p:spPr>
          <a:xfrm flipH="1">
            <a:off x="6242743" y="2366818"/>
            <a:ext cx="665019" cy="57756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텍스트 상자 10"/>
          <p:cNvSpPr txBox="1"/>
          <p:nvPr/>
        </p:nvSpPr>
        <p:spPr>
          <a:xfrm>
            <a:off x="7259831" y="4068172"/>
            <a:ext cx="4373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ko-KR" altLang="en-US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각 </a:t>
            </a:r>
            <a:r>
              <a:rPr kumimoji="1" lang="en-US" altLang="ko-KR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document</a:t>
            </a:r>
            <a:r>
              <a:rPr kumimoji="1" lang="ko-KR" altLang="en-US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가 몇번째 토픽인지를 계산</a:t>
            </a:r>
            <a:endParaRPr kumimoji="1" lang="ko-KR" altLang="en-US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4571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5344" y="924791"/>
            <a:ext cx="7721311" cy="5008418"/>
          </a:xfrm>
          <a:prstGeom prst="rect">
            <a:avLst/>
          </a:prstGeom>
        </p:spPr>
      </p:pic>
      <p:sp>
        <p:nvSpPr>
          <p:cNvPr id="5" name="텍스트 상자 4"/>
          <p:cNvSpPr txBox="1"/>
          <p:nvPr/>
        </p:nvSpPr>
        <p:spPr>
          <a:xfrm>
            <a:off x="180109" y="138545"/>
            <a:ext cx="11965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dirty="0" smtClean="0">
                <a:solidFill>
                  <a:schemeClr val="accent6"/>
                </a:solidFill>
              </a:rPr>
              <a:t>Bitcoin</a:t>
            </a:r>
            <a:endParaRPr kumimoji="1" lang="ko-KR" altLang="en-US" sz="2400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9347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0" y="45677"/>
            <a:ext cx="8739909" cy="6693621"/>
          </a:xfrm>
          <a:prstGeom prst="rect">
            <a:avLst/>
          </a:prstGeom>
        </p:spPr>
      </p:pic>
      <p:sp>
        <p:nvSpPr>
          <p:cNvPr id="8" name="텍스트 상자 7"/>
          <p:cNvSpPr txBox="1"/>
          <p:nvPr/>
        </p:nvSpPr>
        <p:spPr>
          <a:xfrm>
            <a:off x="8530371" y="1629772"/>
            <a:ext cx="1928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ko-KR" altLang="en-US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캔버스 객체 생성</a:t>
            </a:r>
            <a:endParaRPr kumimoji="1" lang="ko-KR" altLang="en-US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" name="텍스트 상자 8"/>
          <p:cNvSpPr txBox="1"/>
          <p:nvPr/>
        </p:nvSpPr>
        <p:spPr>
          <a:xfrm>
            <a:off x="8866154" y="2234632"/>
            <a:ext cx="15937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ko-KR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x</a:t>
            </a:r>
            <a:r>
              <a:rPr kumimoji="1" lang="ko-KR" altLang="en-US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축 범위 설정</a:t>
            </a:r>
            <a:endParaRPr kumimoji="1" lang="ko-KR" altLang="en-US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12" name="꺾인 연결선[E] 11"/>
          <p:cNvCxnSpPr>
            <a:stCxn id="9" idx="2"/>
            <a:endCxn id="13" idx="3"/>
          </p:cNvCxnSpPr>
          <p:nvPr/>
        </p:nvCxnSpPr>
        <p:spPr>
          <a:xfrm rot="5400000" flipH="1">
            <a:off x="7192395" y="133352"/>
            <a:ext cx="190840" cy="4750385"/>
          </a:xfrm>
          <a:prstGeom prst="bentConnector3">
            <a:avLst>
              <a:gd name="adj1" fmla="val -119786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타원 12"/>
          <p:cNvSpPr/>
          <p:nvPr/>
        </p:nvSpPr>
        <p:spPr>
          <a:xfrm>
            <a:off x="4904506" y="2374100"/>
            <a:ext cx="55418" cy="4571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텍스트 상자 15"/>
          <p:cNvSpPr txBox="1"/>
          <p:nvPr/>
        </p:nvSpPr>
        <p:spPr>
          <a:xfrm>
            <a:off x="6235127" y="3697438"/>
            <a:ext cx="4223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ko-KR" altLang="en-US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각 토픽에 대해 </a:t>
            </a:r>
            <a:r>
              <a:rPr kumimoji="1" lang="en-US" altLang="ko-KR" b="1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bokeh</a:t>
            </a:r>
            <a:r>
              <a:rPr kumimoji="1" lang="en-US" altLang="ko-KR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kumimoji="1" lang="ko-KR" altLang="en-US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데이터 객체 정의</a:t>
            </a:r>
            <a:endParaRPr kumimoji="1" lang="ko-KR" altLang="en-US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" name="텍스트 상자 16"/>
          <p:cNvSpPr txBox="1"/>
          <p:nvPr/>
        </p:nvSpPr>
        <p:spPr>
          <a:xfrm>
            <a:off x="8234682" y="5160243"/>
            <a:ext cx="2279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ko-KR" altLang="en-US" b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캔버스에 </a:t>
            </a:r>
            <a:r>
              <a:rPr kumimoji="1" lang="en-US" altLang="ko-KR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circle </a:t>
            </a:r>
            <a:r>
              <a:rPr kumimoji="1" lang="ko-KR" altLang="en-US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생성</a:t>
            </a:r>
            <a:endParaRPr kumimoji="1" lang="ko-KR" altLang="en-US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094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0" y="45677"/>
            <a:ext cx="8739909" cy="6693621"/>
          </a:xfrm>
          <a:prstGeom prst="rect">
            <a:avLst/>
          </a:prstGeom>
        </p:spPr>
      </p:pic>
      <p:sp>
        <p:nvSpPr>
          <p:cNvPr id="16" name="텍스트 상자 15"/>
          <p:cNvSpPr txBox="1"/>
          <p:nvPr/>
        </p:nvSpPr>
        <p:spPr>
          <a:xfrm>
            <a:off x="6235127" y="3697438"/>
            <a:ext cx="4223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ko-KR" altLang="en-US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각 토픽에 대해 </a:t>
            </a:r>
            <a:r>
              <a:rPr kumimoji="1" lang="en-US" altLang="ko-KR" b="1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bokeh</a:t>
            </a:r>
            <a:r>
              <a:rPr kumimoji="1" lang="en-US" altLang="ko-KR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kumimoji="1" lang="ko-KR" altLang="en-US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데이터 객체 정의</a:t>
            </a:r>
            <a:endParaRPr kumimoji="1" lang="ko-KR" altLang="en-US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" name="텍스트 상자 16"/>
          <p:cNvSpPr txBox="1"/>
          <p:nvPr/>
        </p:nvSpPr>
        <p:spPr>
          <a:xfrm>
            <a:off x="8234682" y="5160243"/>
            <a:ext cx="2279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ko-KR" altLang="en-US" b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캔버스에 </a:t>
            </a:r>
            <a:r>
              <a:rPr kumimoji="1" lang="en-US" altLang="ko-KR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circle </a:t>
            </a:r>
            <a:r>
              <a:rPr kumimoji="1" lang="ko-KR" altLang="en-US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생성</a:t>
            </a:r>
            <a:endParaRPr kumimoji="1" lang="ko-KR" altLang="en-US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4" name="직선 연결선[R] 3"/>
          <p:cNvCxnSpPr/>
          <p:nvPr/>
        </p:nvCxnSpPr>
        <p:spPr>
          <a:xfrm>
            <a:off x="1884216" y="5488010"/>
            <a:ext cx="498764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[R] 10"/>
          <p:cNvCxnSpPr/>
          <p:nvPr/>
        </p:nvCxnSpPr>
        <p:spPr>
          <a:xfrm>
            <a:off x="2840179" y="5505084"/>
            <a:ext cx="498764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[R] 13"/>
          <p:cNvCxnSpPr/>
          <p:nvPr/>
        </p:nvCxnSpPr>
        <p:spPr>
          <a:xfrm>
            <a:off x="3851560" y="5496062"/>
            <a:ext cx="498764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[R] 14"/>
          <p:cNvCxnSpPr/>
          <p:nvPr/>
        </p:nvCxnSpPr>
        <p:spPr>
          <a:xfrm>
            <a:off x="415634" y="3506810"/>
            <a:ext cx="0" cy="142540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3108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0" y="45677"/>
            <a:ext cx="8739909" cy="6693621"/>
          </a:xfrm>
          <a:prstGeom prst="rect">
            <a:avLst/>
          </a:prstGeom>
        </p:spPr>
      </p:pic>
      <p:sp>
        <p:nvSpPr>
          <p:cNvPr id="17" name="텍스트 상자 16"/>
          <p:cNvSpPr txBox="1"/>
          <p:nvPr/>
        </p:nvSpPr>
        <p:spPr>
          <a:xfrm>
            <a:off x="8866909" y="5852970"/>
            <a:ext cx="2682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ko-KR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tooltip interaction </a:t>
            </a:r>
            <a:r>
              <a:rPr kumimoji="1" lang="ko-KR" altLang="en-US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추가</a:t>
            </a:r>
            <a:endParaRPr kumimoji="1" lang="ko-KR" altLang="en-US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5" name="직선 연결선[R] 4"/>
          <p:cNvCxnSpPr/>
          <p:nvPr/>
        </p:nvCxnSpPr>
        <p:spPr>
          <a:xfrm>
            <a:off x="415634" y="3506810"/>
            <a:ext cx="0" cy="142540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[R] 5"/>
          <p:cNvCxnSpPr/>
          <p:nvPr/>
        </p:nvCxnSpPr>
        <p:spPr>
          <a:xfrm>
            <a:off x="3117275" y="6180742"/>
            <a:ext cx="498764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[R] 6"/>
          <p:cNvCxnSpPr/>
          <p:nvPr/>
        </p:nvCxnSpPr>
        <p:spPr>
          <a:xfrm>
            <a:off x="4281060" y="6197816"/>
            <a:ext cx="498764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[R] 7"/>
          <p:cNvCxnSpPr/>
          <p:nvPr/>
        </p:nvCxnSpPr>
        <p:spPr>
          <a:xfrm>
            <a:off x="5555677" y="6188794"/>
            <a:ext cx="498764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텍스트 상자 8"/>
          <p:cNvSpPr txBox="1"/>
          <p:nvPr/>
        </p:nvSpPr>
        <p:spPr>
          <a:xfrm>
            <a:off x="2356242" y="6258951"/>
            <a:ext cx="5998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ko-KR" altLang="en-US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범례를 클릭하면 해당 카테고리의 </a:t>
            </a:r>
            <a:r>
              <a:rPr kumimoji="1" lang="en-US" altLang="ko-KR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circle</a:t>
            </a:r>
            <a:r>
              <a:rPr kumimoji="1" lang="ko-KR" altLang="en-US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이 가리도록 설정</a:t>
            </a:r>
            <a:endParaRPr kumimoji="1" lang="ko-KR" altLang="en-US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1991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850" y="808028"/>
            <a:ext cx="11036300" cy="5897572"/>
          </a:xfrm>
          <a:prstGeom prst="rect">
            <a:avLst/>
          </a:prstGeom>
        </p:spPr>
      </p:pic>
      <p:sp>
        <p:nvSpPr>
          <p:cNvPr id="10" name="텍스트 상자 9"/>
          <p:cNvSpPr txBox="1"/>
          <p:nvPr/>
        </p:nvSpPr>
        <p:spPr>
          <a:xfrm>
            <a:off x="193964" y="138545"/>
            <a:ext cx="12137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dirty="0" smtClean="0">
                <a:solidFill>
                  <a:schemeClr val="accent6"/>
                </a:solidFill>
              </a:rPr>
              <a:t>Results</a:t>
            </a:r>
            <a:endParaRPr kumimoji="1" lang="en-US" altLang="ko-KR" sz="2400" b="1" dirty="0" smtClean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6005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텍스트 상자 9"/>
          <p:cNvSpPr txBox="1"/>
          <p:nvPr/>
        </p:nvSpPr>
        <p:spPr>
          <a:xfrm>
            <a:off x="193964" y="138545"/>
            <a:ext cx="12137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dirty="0" smtClean="0">
                <a:solidFill>
                  <a:schemeClr val="accent6"/>
                </a:solidFill>
              </a:rPr>
              <a:t>Results</a:t>
            </a:r>
            <a:endParaRPr kumimoji="1" lang="en-US" altLang="ko-KR" sz="2400" b="1" dirty="0" smtClean="0">
              <a:solidFill>
                <a:schemeClr val="accent6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682" y="831273"/>
            <a:ext cx="11464636" cy="5902037"/>
          </a:xfrm>
          <a:prstGeom prst="rect">
            <a:avLst/>
          </a:prstGeom>
        </p:spPr>
      </p:pic>
      <p:sp>
        <p:nvSpPr>
          <p:cNvPr id="5" name="텍스트 상자 4"/>
          <p:cNvSpPr txBox="1"/>
          <p:nvPr/>
        </p:nvSpPr>
        <p:spPr>
          <a:xfrm>
            <a:off x="6215884" y="154165"/>
            <a:ext cx="5612434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ko-KR" sz="20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Tooltip interaction</a:t>
            </a:r>
          </a:p>
          <a:p>
            <a:pPr algn="r"/>
            <a:r>
              <a:rPr kumimoji="1" lang="ko-KR" altLang="en-US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마우스를 갖다대면 해당 데이터의 정보를 </a:t>
            </a:r>
            <a:r>
              <a:rPr kumimoji="1" lang="en-US" altLang="ko-KR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tooltip</a:t>
            </a:r>
            <a:r>
              <a:rPr kumimoji="1" lang="ko-KR" altLang="en-US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으로</a:t>
            </a:r>
            <a:endParaRPr kumimoji="1" lang="ko-KR" altLang="en-US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5157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텍스트 상자 9"/>
          <p:cNvSpPr txBox="1"/>
          <p:nvPr/>
        </p:nvSpPr>
        <p:spPr>
          <a:xfrm>
            <a:off x="193964" y="138545"/>
            <a:ext cx="12137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dirty="0" smtClean="0">
                <a:solidFill>
                  <a:schemeClr val="accent6"/>
                </a:solidFill>
              </a:rPr>
              <a:t>Results</a:t>
            </a:r>
            <a:endParaRPr kumimoji="1" lang="en-US" altLang="ko-KR" sz="2400" b="1" dirty="0" smtClean="0">
              <a:solidFill>
                <a:schemeClr val="accent6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018" y="886693"/>
            <a:ext cx="11623963" cy="5846619"/>
          </a:xfrm>
          <a:prstGeom prst="rect">
            <a:avLst/>
          </a:prstGeom>
        </p:spPr>
      </p:pic>
      <p:sp>
        <p:nvSpPr>
          <p:cNvPr id="6" name="텍스트 상자 5"/>
          <p:cNvSpPr txBox="1"/>
          <p:nvPr/>
        </p:nvSpPr>
        <p:spPr>
          <a:xfrm>
            <a:off x="5424001" y="184942"/>
            <a:ext cx="6404317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ko-KR" sz="2000" b="1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Focussing</a:t>
            </a:r>
            <a:endParaRPr kumimoji="1" lang="en-US" altLang="ko-KR" sz="2000" b="1" dirty="0" smtClean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r"/>
            <a:r>
              <a:rPr kumimoji="1" lang="ko-KR" altLang="en-US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범례의 레이블을 클릭해서 원하는 토픽의 데이터 분포만 확인</a:t>
            </a:r>
            <a:endParaRPr kumimoji="1" lang="ko-KR" altLang="en-US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7" name="꺾인 연결선[E] 6"/>
          <p:cNvCxnSpPr>
            <a:stCxn id="6" idx="2"/>
          </p:cNvCxnSpPr>
          <p:nvPr/>
        </p:nvCxnSpPr>
        <p:spPr>
          <a:xfrm rot="16200000" flipH="1">
            <a:off x="9537709" y="-49500"/>
            <a:ext cx="440400" cy="2263499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타원 7"/>
          <p:cNvSpPr/>
          <p:nvPr/>
        </p:nvSpPr>
        <p:spPr>
          <a:xfrm>
            <a:off x="10861950" y="1279591"/>
            <a:ext cx="55418" cy="4571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58259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36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065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92728"/>
            <a:ext cx="12192000" cy="5922882"/>
          </a:xfrm>
          <a:prstGeom prst="rect">
            <a:avLst/>
          </a:prstGeom>
        </p:spPr>
      </p:pic>
      <p:sp>
        <p:nvSpPr>
          <p:cNvPr id="6" name="텍스트 상자 5"/>
          <p:cNvSpPr txBox="1"/>
          <p:nvPr/>
        </p:nvSpPr>
        <p:spPr>
          <a:xfrm>
            <a:off x="180109" y="138545"/>
            <a:ext cx="30053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dirty="0" smtClean="0">
                <a:solidFill>
                  <a:schemeClr val="accent6"/>
                </a:solidFill>
              </a:rPr>
              <a:t>Bitcoin Forum data</a:t>
            </a:r>
            <a:endParaRPr kumimoji="1" lang="ko-KR" altLang="en-US" sz="2400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2790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92728"/>
            <a:ext cx="12192000" cy="5922882"/>
          </a:xfrm>
          <a:prstGeom prst="rect">
            <a:avLst/>
          </a:prstGeom>
        </p:spPr>
      </p:pic>
      <p:sp>
        <p:nvSpPr>
          <p:cNvPr id="7" name="텍스트 상자 6"/>
          <p:cNvSpPr txBox="1"/>
          <p:nvPr/>
        </p:nvSpPr>
        <p:spPr>
          <a:xfrm>
            <a:off x="180109" y="138545"/>
            <a:ext cx="30053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dirty="0" smtClean="0">
                <a:solidFill>
                  <a:schemeClr val="accent6"/>
                </a:solidFill>
              </a:rPr>
              <a:t>Bitcoin Forum data</a:t>
            </a:r>
            <a:endParaRPr kumimoji="1" lang="ko-KR" altLang="en-US" sz="2400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900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상자 6"/>
          <p:cNvSpPr txBox="1"/>
          <p:nvPr/>
        </p:nvSpPr>
        <p:spPr>
          <a:xfrm>
            <a:off x="180109" y="138545"/>
            <a:ext cx="30053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dirty="0" smtClean="0">
                <a:solidFill>
                  <a:schemeClr val="accent6"/>
                </a:solidFill>
              </a:rPr>
              <a:t>Bitcoin Forum data</a:t>
            </a:r>
            <a:endParaRPr kumimoji="1" lang="ko-KR" altLang="en-US" sz="2400" b="1" dirty="0">
              <a:solidFill>
                <a:schemeClr val="accent6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191" y="1588654"/>
            <a:ext cx="11561617" cy="3680691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429489" y="2549237"/>
            <a:ext cx="512619" cy="27709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3103419" y="2563092"/>
            <a:ext cx="512619" cy="27709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6262258" y="2549232"/>
            <a:ext cx="512619" cy="27709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4048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상자 6"/>
          <p:cNvSpPr txBox="1"/>
          <p:nvPr/>
        </p:nvSpPr>
        <p:spPr>
          <a:xfrm>
            <a:off x="180109" y="138545"/>
            <a:ext cx="40258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dirty="0" smtClean="0">
                <a:solidFill>
                  <a:schemeClr val="accent6"/>
                </a:solidFill>
              </a:rPr>
              <a:t>What we will implement</a:t>
            </a:r>
            <a:r>
              <a:rPr kumimoji="1" lang="mr-IN" altLang="ko-KR" sz="2400" b="1" dirty="0" smtClean="0">
                <a:solidFill>
                  <a:schemeClr val="accent6"/>
                </a:solidFill>
              </a:rPr>
              <a:t>…</a:t>
            </a:r>
            <a:endParaRPr kumimoji="1" lang="ko-KR" altLang="en-US" sz="2400" b="1" dirty="0">
              <a:solidFill>
                <a:schemeClr val="accent6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145" y="900545"/>
            <a:ext cx="10695709" cy="5711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087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상자 6"/>
          <p:cNvSpPr txBox="1"/>
          <p:nvPr/>
        </p:nvSpPr>
        <p:spPr>
          <a:xfrm>
            <a:off x="180109" y="138545"/>
            <a:ext cx="40258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dirty="0" smtClean="0">
                <a:solidFill>
                  <a:schemeClr val="accent6"/>
                </a:solidFill>
              </a:rPr>
              <a:t>What we will implement</a:t>
            </a:r>
            <a:r>
              <a:rPr kumimoji="1" lang="mr-IN" altLang="ko-KR" sz="2400" b="1" dirty="0" smtClean="0">
                <a:solidFill>
                  <a:schemeClr val="accent6"/>
                </a:solidFill>
              </a:rPr>
              <a:t>…</a:t>
            </a:r>
            <a:endParaRPr kumimoji="1" lang="ko-KR" altLang="en-US" sz="2400" b="1" dirty="0">
              <a:solidFill>
                <a:schemeClr val="accent6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145" y="900545"/>
            <a:ext cx="10695709" cy="571196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0778" y="1829593"/>
            <a:ext cx="5295900" cy="28829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직사각형 3"/>
          <p:cNvSpPr/>
          <p:nvPr/>
        </p:nvSpPr>
        <p:spPr>
          <a:xfrm>
            <a:off x="10377055" y="1246909"/>
            <a:ext cx="858981" cy="17179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6" name="직선 화살표 연결선 5"/>
          <p:cNvCxnSpPr/>
          <p:nvPr/>
        </p:nvCxnSpPr>
        <p:spPr>
          <a:xfrm flipV="1">
            <a:off x="9756678" y="2105891"/>
            <a:ext cx="620377" cy="36021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2268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상자 6"/>
          <p:cNvSpPr txBox="1"/>
          <p:nvPr/>
        </p:nvSpPr>
        <p:spPr>
          <a:xfrm>
            <a:off x="180109" y="138545"/>
            <a:ext cx="27274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dirty="0" smtClean="0">
                <a:solidFill>
                  <a:schemeClr val="accent6"/>
                </a:solidFill>
              </a:rPr>
              <a:t>Before we start</a:t>
            </a:r>
            <a:r>
              <a:rPr kumimoji="1" lang="mr-IN" altLang="ko-KR" sz="2400" b="1" dirty="0" smtClean="0">
                <a:solidFill>
                  <a:schemeClr val="accent6"/>
                </a:solidFill>
              </a:rPr>
              <a:t>…</a:t>
            </a:r>
            <a:endParaRPr kumimoji="1" lang="ko-KR" altLang="en-US" sz="2400" b="1" dirty="0">
              <a:solidFill>
                <a:schemeClr val="accent6"/>
              </a:solidFill>
            </a:endParaRPr>
          </a:p>
        </p:txBody>
      </p:sp>
      <p:sp>
        <p:nvSpPr>
          <p:cNvPr id="5" name="텍스트 상자 4"/>
          <p:cNvSpPr txBox="1"/>
          <p:nvPr/>
        </p:nvSpPr>
        <p:spPr>
          <a:xfrm>
            <a:off x="2259052" y="1302328"/>
            <a:ext cx="7673896" cy="48243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5000"/>
              </a:lnSpc>
            </a:pPr>
            <a:r>
              <a:rPr kumimoji="1" lang="en-US" altLang="ko-KR" sz="2200" b="1" dirty="0" smtClean="0">
                <a:solidFill>
                  <a:srgbClr val="00B050"/>
                </a:solidFill>
              </a:rPr>
              <a:t>- Anaconda python 3.6</a:t>
            </a:r>
          </a:p>
          <a:p>
            <a:pPr>
              <a:lnSpc>
                <a:spcPct val="125000"/>
              </a:lnSpc>
            </a:pPr>
            <a:r>
              <a:rPr kumimoji="1" lang="en-US" altLang="ko-KR" sz="2200" b="1" dirty="0" smtClean="0">
                <a:solidFill>
                  <a:srgbClr val="00B050"/>
                </a:solidFill>
              </a:rPr>
              <a:t>- Library</a:t>
            </a:r>
          </a:p>
          <a:p>
            <a:pPr>
              <a:lnSpc>
                <a:spcPct val="125000"/>
              </a:lnSpc>
            </a:pPr>
            <a:r>
              <a:rPr kumimoji="1" lang="en-US" altLang="ko-KR" sz="2000" b="1" dirty="0">
                <a:solidFill>
                  <a:srgbClr val="00B050"/>
                </a:solidFill>
              </a:rPr>
              <a:t>	</a:t>
            </a:r>
            <a:r>
              <a:rPr kumimoji="1" lang="en-US" altLang="ko-KR" sz="2000" b="1" dirty="0" smtClean="0">
                <a:solidFill>
                  <a:srgbClr val="00B050"/>
                </a:solidFill>
              </a:rPr>
              <a:t>pip install </a:t>
            </a:r>
            <a:r>
              <a:rPr kumimoji="1" lang="en-US" altLang="ko-KR" sz="2000" b="1" dirty="0" err="1" smtClean="0">
                <a:solidFill>
                  <a:srgbClr val="00B050"/>
                </a:solidFill>
              </a:rPr>
              <a:t>ujson</a:t>
            </a:r>
            <a:r>
              <a:rPr kumimoji="1" lang="en-US" altLang="ko-KR" sz="2000" b="1" dirty="0" smtClean="0">
                <a:solidFill>
                  <a:srgbClr val="00B050"/>
                </a:solidFill>
              </a:rPr>
              <a:t> (</a:t>
            </a:r>
            <a:r>
              <a:rPr kumimoji="1" lang="ko-KR" altLang="en-US" sz="2000" b="1" dirty="0" smtClean="0">
                <a:solidFill>
                  <a:srgbClr val="00B050"/>
                </a:solidFill>
              </a:rPr>
              <a:t>만약 설치 안되면 넘어가도 괜찮습니다</a:t>
            </a:r>
            <a:r>
              <a:rPr kumimoji="1" lang="en-US" altLang="ko-KR" sz="2000" b="1" dirty="0" smtClean="0">
                <a:solidFill>
                  <a:srgbClr val="00B050"/>
                </a:solidFill>
              </a:rPr>
              <a:t>.)</a:t>
            </a:r>
          </a:p>
          <a:p>
            <a:pPr>
              <a:lnSpc>
                <a:spcPct val="125000"/>
              </a:lnSpc>
            </a:pPr>
            <a:r>
              <a:rPr kumimoji="1" lang="en-US" altLang="ko-KR" sz="2000" b="1" dirty="0">
                <a:solidFill>
                  <a:srgbClr val="00B050"/>
                </a:solidFill>
              </a:rPr>
              <a:t>	</a:t>
            </a:r>
            <a:r>
              <a:rPr kumimoji="1" lang="en-US" altLang="ko-KR" sz="2000" b="1" dirty="0" smtClean="0">
                <a:solidFill>
                  <a:srgbClr val="00B050"/>
                </a:solidFill>
              </a:rPr>
              <a:t>pip</a:t>
            </a:r>
            <a:r>
              <a:rPr kumimoji="1" lang="ko-KR" altLang="en-US" sz="2000" b="1" dirty="0" smtClean="0">
                <a:solidFill>
                  <a:srgbClr val="00B050"/>
                </a:solidFill>
              </a:rPr>
              <a:t> </a:t>
            </a:r>
            <a:r>
              <a:rPr kumimoji="1" lang="en-US" altLang="ko-KR" sz="2000" b="1" dirty="0" smtClean="0">
                <a:solidFill>
                  <a:srgbClr val="00B050"/>
                </a:solidFill>
              </a:rPr>
              <a:t>install </a:t>
            </a:r>
            <a:r>
              <a:rPr kumimoji="1" lang="en-US" altLang="ko-KR" sz="2000" b="1" dirty="0" err="1" smtClean="0">
                <a:solidFill>
                  <a:srgbClr val="00B050"/>
                </a:solidFill>
              </a:rPr>
              <a:t>stop_words</a:t>
            </a:r>
            <a:endParaRPr kumimoji="1" lang="en-US" altLang="ko-KR" sz="2000" b="1" dirty="0" smtClean="0">
              <a:solidFill>
                <a:srgbClr val="00B050"/>
              </a:solidFill>
            </a:endParaRPr>
          </a:p>
          <a:p>
            <a:pPr>
              <a:lnSpc>
                <a:spcPct val="125000"/>
              </a:lnSpc>
            </a:pPr>
            <a:r>
              <a:rPr kumimoji="1" lang="en-US" altLang="ko-KR" sz="2000" b="1" dirty="0">
                <a:solidFill>
                  <a:srgbClr val="00B050"/>
                </a:solidFill>
              </a:rPr>
              <a:t>	</a:t>
            </a:r>
            <a:r>
              <a:rPr kumimoji="1" lang="en-US" altLang="ko-KR" sz="2000" b="1" dirty="0" smtClean="0">
                <a:solidFill>
                  <a:srgbClr val="00B050"/>
                </a:solidFill>
              </a:rPr>
              <a:t>python</a:t>
            </a:r>
            <a:r>
              <a:rPr kumimoji="1" lang="en-US" altLang="ko-KR" sz="2000" b="1" dirty="0">
                <a:solidFill>
                  <a:srgbClr val="00B050"/>
                </a:solidFill>
              </a:rPr>
              <a:t> </a:t>
            </a:r>
            <a:r>
              <a:rPr kumimoji="1" lang="ko-KR" altLang="en-US" sz="2000" b="1" dirty="0" smtClean="0">
                <a:solidFill>
                  <a:srgbClr val="00B050"/>
                </a:solidFill>
              </a:rPr>
              <a:t>실행 후</a:t>
            </a:r>
            <a:endParaRPr kumimoji="1" lang="en-US" altLang="ko-KR" sz="2000" b="1" dirty="0" smtClean="0">
              <a:solidFill>
                <a:srgbClr val="00B050"/>
              </a:solidFill>
            </a:endParaRPr>
          </a:p>
          <a:p>
            <a:pPr>
              <a:lnSpc>
                <a:spcPct val="125000"/>
              </a:lnSpc>
            </a:pPr>
            <a:r>
              <a:rPr kumimoji="1" lang="en-US" altLang="ko-KR" sz="2000" b="1" dirty="0">
                <a:solidFill>
                  <a:srgbClr val="00B050"/>
                </a:solidFill>
              </a:rPr>
              <a:t>	</a:t>
            </a:r>
            <a:r>
              <a:rPr kumimoji="1" lang="en-US" altLang="ko-KR" sz="2000" b="1" dirty="0" smtClean="0">
                <a:solidFill>
                  <a:srgbClr val="00B050"/>
                </a:solidFill>
              </a:rPr>
              <a:t>	import </a:t>
            </a:r>
            <a:r>
              <a:rPr kumimoji="1" lang="en-US" altLang="ko-KR" sz="2000" b="1" dirty="0" err="1" smtClean="0">
                <a:solidFill>
                  <a:srgbClr val="00B050"/>
                </a:solidFill>
              </a:rPr>
              <a:t>nltk</a:t>
            </a:r>
            <a:endParaRPr kumimoji="1" lang="en-US" altLang="ko-KR" sz="2000" b="1" dirty="0" smtClean="0">
              <a:solidFill>
                <a:srgbClr val="00B050"/>
              </a:solidFill>
            </a:endParaRPr>
          </a:p>
          <a:p>
            <a:pPr>
              <a:lnSpc>
                <a:spcPct val="125000"/>
              </a:lnSpc>
            </a:pPr>
            <a:r>
              <a:rPr kumimoji="1" lang="en-US" altLang="ko-KR" sz="2000" b="1" dirty="0">
                <a:solidFill>
                  <a:srgbClr val="00B050"/>
                </a:solidFill>
              </a:rPr>
              <a:t>	</a:t>
            </a:r>
            <a:r>
              <a:rPr kumimoji="1" lang="en-US" altLang="ko-KR" sz="2000" b="1" dirty="0" smtClean="0">
                <a:solidFill>
                  <a:srgbClr val="00B050"/>
                </a:solidFill>
              </a:rPr>
              <a:t>	</a:t>
            </a:r>
            <a:r>
              <a:rPr kumimoji="1" lang="en-US" altLang="ko-KR" sz="2000" b="1" dirty="0" err="1" smtClean="0">
                <a:solidFill>
                  <a:srgbClr val="00B050"/>
                </a:solidFill>
              </a:rPr>
              <a:t>nltk.download</a:t>
            </a:r>
            <a:r>
              <a:rPr kumimoji="1" lang="en-US" altLang="ko-KR" sz="2000" b="1" dirty="0" smtClean="0">
                <a:solidFill>
                  <a:srgbClr val="00B050"/>
                </a:solidFill>
              </a:rPr>
              <a:t>() </a:t>
            </a:r>
            <a:r>
              <a:rPr kumimoji="1" lang="ko-KR" altLang="en-US" sz="2000" b="1" dirty="0" smtClean="0">
                <a:solidFill>
                  <a:srgbClr val="00B050"/>
                </a:solidFill>
              </a:rPr>
              <a:t>실행 후 </a:t>
            </a:r>
            <a:r>
              <a:rPr kumimoji="1" lang="en-US" altLang="ko-KR" sz="2000" b="1" dirty="0" err="1" smtClean="0">
                <a:solidFill>
                  <a:srgbClr val="00B050"/>
                </a:solidFill>
              </a:rPr>
              <a:t>wordnet</a:t>
            </a:r>
            <a:r>
              <a:rPr kumimoji="1" lang="ko-KR" altLang="en-US" sz="2000" b="1" dirty="0" smtClean="0">
                <a:solidFill>
                  <a:srgbClr val="00B050"/>
                </a:solidFill>
              </a:rPr>
              <a:t> 설치</a:t>
            </a:r>
            <a:endParaRPr kumimoji="1" lang="en-US" altLang="ko-KR" sz="2000" b="1" dirty="0">
              <a:solidFill>
                <a:srgbClr val="00B050"/>
              </a:solidFill>
            </a:endParaRPr>
          </a:p>
          <a:p>
            <a:pPr>
              <a:lnSpc>
                <a:spcPct val="125000"/>
              </a:lnSpc>
            </a:pPr>
            <a:endParaRPr kumimoji="1" lang="en-US" altLang="ko-KR" sz="2000" b="1" dirty="0" smtClean="0">
              <a:solidFill>
                <a:srgbClr val="00B050"/>
              </a:solidFill>
            </a:endParaRPr>
          </a:p>
          <a:p>
            <a:pPr>
              <a:lnSpc>
                <a:spcPct val="125000"/>
              </a:lnSpc>
            </a:pPr>
            <a:r>
              <a:rPr kumimoji="1" lang="en-US" altLang="ko-KR" sz="2200" b="1" dirty="0" smtClean="0">
                <a:solidFill>
                  <a:srgbClr val="00B050"/>
                </a:solidFill>
              </a:rPr>
              <a:t>- Code &amp; dataset: </a:t>
            </a:r>
          </a:p>
          <a:p>
            <a:pPr>
              <a:lnSpc>
                <a:spcPct val="125000"/>
              </a:lnSpc>
            </a:pPr>
            <a:r>
              <a:rPr kumimoji="1" lang="en-US" altLang="ko-KR" sz="2000" b="1" dirty="0" smtClean="0">
                <a:solidFill>
                  <a:srgbClr val="00B050"/>
                </a:solidFill>
              </a:rPr>
              <a:t>	</a:t>
            </a:r>
            <a:r>
              <a:rPr kumimoji="1" lang="en-US" altLang="ko-KR" sz="2000" b="1" dirty="0" smtClean="0">
                <a:solidFill>
                  <a:srgbClr val="00B050"/>
                </a:solidFill>
              </a:rPr>
              <a:t>https</a:t>
            </a:r>
            <a:r>
              <a:rPr kumimoji="1" lang="en-US" altLang="ko-KR" sz="2000" b="1" dirty="0" smtClean="0">
                <a:solidFill>
                  <a:srgbClr val="00B050"/>
                </a:solidFill>
              </a:rPr>
              <a:t>://</a:t>
            </a:r>
            <a:r>
              <a:rPr kumimoji="1" lang="en-US" altLang="ko-KR" sz="2000" b="1" dirty="0" err="1" smtClean="0">
                <a:solidFill>
                  <a:srgbClr val="00B050"/>
                </a:solidFill>
              </a:rPr>
              <a:t>github.com</a:t>
            </a:r>
            <a:r>
              <a:rPr kumimoji="1" lang="en-US" altLang="ko-KR" sz="2000" b="1" dirty="0" smtClean="0">
                <a:solidFill>
                  <a:srgbClr val="00B050"/>
                </a:solidFill>
              </a:rPr>
              <a:t>/rudvlf0413/</a:t>
            </a:r>
            <a:r>
              <a:rPr kumimoji="1" lang="en-US" altLang="ko-KR" sz="2000" b="1" dirty="0" err="1" smtClean="0">
                <a:solidFill>
                  <a:srgbClr val="00B050"/>
                </a:solidFill>
              </a:rPr>
              <a:t>bitcoin_topicmodeling</a:t>
            </a:r>
            <a:r>
              <a:rPr kumimoji="1" lang="en-US" altLang="ko-KR" sz="2000" b="1" dirty="0" smtClean="0">
                <a:solidFill>
                  <a:srgbClr val="00B050"/>
                </a:solidFill>
              </a:rPr>
              <a:t> </a:t>
            </a:r>
          </a:p>
          <a:p>
            <a:pPr>
              <a:lnSpc>
                <a:spcPct val="125000"/>
              </a:lnSpc>
            </a:pPr>
            <a:r>
              <a:rPr kumimoji="1" lang="en-US" altLang="ko-KR" sz="2000" b="1" dirty="0">
                <a:solidFill>
                  <a:srgbClr val="00B050"/>
                </a:solidFill>
              </a:rPr>
              <a:t>	</a:t>
            </a:r>
            <a:r>
              <a:rPr kumimoji="1" lang="ko-KR" altLang="en-US" sz="1600" b="1" dirty="0" smtClean="0">
                <a:solidFill>
                  <a:srgbClr val="00B050"/>
                </a:solidFill>
              </a:rPr>
              <a:t>* 크롤링 코드</a:t>
            </a:r>
            <a:endParaRPr kumimoji="1" lang="en-US" altLang="ko-KR" sz="1600" b="1" dirty="0" smtClean="0">
              <a:solidFill>
                <a:srgbClr val="00B050"/>
              </a:solidFill>
            </a:endParaRPr>
          </a:p>
          <a:p>
            <a:pPr>
              <a:lnSpc>
                <a:spcPct val="125000"/>
              </a:lnSpc>
            </a:pPr>
            <a:r>
              <a:rPr kumimoji="1" lang="en-US" altLang="ko-KR" sz="2000" b="1" dirty="0">
                <a:solidFill>
                  <a:srgbClr val="00B050"/>
                </a:solidFill>
              </a:rPr>
              <a:t>	</a:t>
            </a:r>
            <a:r>
              <a:rPr kumimoji="1" lang="en-US" altLang="ko-KR" sz="1600" b="1" dirty="0" smtClean="0">
                <a:solidFill>
                  <a:srgbClr val="00B050"/>
                </a:solidFill>
              </a:rPr>
              <a:t>https</a:t>
            </a:r>
            <a:r>
              <a:rPr kumimoji="1" lang="en-US" altLang="ko-KR" sz="1600" b="1" dirty="0">
                <a:solidFill>
                  <a:srgbClr val="00B050"/>
                </a:solidFill>
              </a:rPr>
              <a:t>://</a:t>
            </a:r>
            <a:r>
              <a:rPr kumimoji="1" lang="en-US" altLang="ko-KR" sz="1600" b="1" dirty="0" err="1">
                <a:solidFill>
                  <a:srgbClr val="00B050"/>
                </a:solidFill>
              </a:rPr>
              <a:t>github.com</a:t>
            </a:r>
            <a:r>
              <a:rPr kumimoji="1" lang="en-US" altLang="ko-KR" sz="1600" b="1" dirty="0">
                <a:solidFill>
                  <a:srgbClr val="00B050"/>
                </a:solidFill>
              </a:rPr>
              <a:t>/rudvlf0413/crawler/tree/master/</a:t>
            </a:r>
            <a:r>
              <a:rPr kumimoji="1" lang="en-US" altLang="ko-KR" sz="1600" b="1" dirty="0" err="1">
                <a:solidFill>
                  <a:srgbClr val="00B050"/>
                </a:solidFill>
              </a:rPr>
              <a:t>bitcoin_forum</a:t>
            </a:r>
            <a:endParaRPr kumimoji="1" lang="en-US" altLang="ko-KR" sz="16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0291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소포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소포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소포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A425FB89-E954-4A2A-81DC-D90804A94DB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Parcel</Template>
  <TotalTime>459</TotalTime>
  <Words>477</Words>
  <Application>Microsoft Macintosh PowerPoint</Application>
  <PresentationFormat>와이드스크린</PresentationFormat>
  <Paragraphs>133</Paragraphs>
  <Slides>36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36</vt:i4>
      </vt:variant>
    </vt:vector>
  </HeadingPairs>
  <TitlesOfParts>
    <vt:vector size="44" baseType="lpstr">
      <vt:lpstr>맑은 고딕</vt:lpstr>
      <vt:lpstr>휴먼매직체</vt:lpstr>
      <vt:lpstr>Cambria Math</vt:lpstr>
      <vt:lpstr>Gill Sans MT</vt:lpstr>
      <vt:lpstr>Mangal</vt:lpstr>
      <vt:lpstr>NanumGothicOTF</vt:lpstr>
      <vt:lpstr>Arial</vt:lpstr>
      <vt:lpstr>소포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15.0029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강경필</dc:creator>
  <cp:lastModifiedBy>강경필</cp:lastModifiedBy>
  <cp:revision>31</cp:revision>
  <dcterms:created xsi:type="dcterms:W3CDTF">2018-02-08T08:41:44Z</dcterms:created>
  <dcterms:modified xsi:type="dcterms:W3CDTF">2018-02-11T12:37:22Z</dcterms:modified>
</cp:coreProperties>
</file>